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9" r:id="rId2"/>
    <p:sldId id="296" r:id="rId3"/>
    <p:sldId id="291" r:id="rId4"/>
    <p:sldId id="292" r:id="rId5"/>
    <p:sldId id="293" r:id="rId6"/>
    <p:sldId id="295" r:id="rId7"/>
    <p:sldId id="298" r:id="rId8"/>
    <p:sldId id="266" r:id="rId9"/>
  </p:sldIdLst>
  <p:sldSz cx="12192000" cy="6858000"/>
  <p:notesSz cx="679767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CF8B"/>
    <a:srgbClr val="BBE8F1"/>
    <a:srgbClr val="B7D0F5"/>
    <a:srgbClr val="B8D7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56" autoAdjust="0"/>
    <p:restoredTop sz="95455" autoAdjust="0"/>
  </p:normalViewPr>
  <p:slideViewPr>
    <p:cSldViewPr snapToGrid="0">
      <p:cViewPr varScale="1">
        <p:scale>
          <a:sx n="100" d="100"/>
          <a:sy n="100" d="100"/>
        </p:scale>
        <p:origin x="78" y="30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9" d="100"/>
          <a:sy n="69" d="100"/>
        </p:scale>
        <p:origin x="182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7B6BBC-774C-4C4B-8D81-B311D739C386}" type="datetimeFigureOut">
              <a:rPr lang="ru-RU" smtClean="0"/>
              <a:t>06.09.2023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5075"/>
            <a:ext cx="592137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51221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7318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7318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0F9377-D6FE-4CB2-8536-6D26C5AE2B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1887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F9377-D6FE-4CB2-8536-6D26C5AE2B3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33915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F9377-D6FE-4CB2-8536-6D26C5AE2B3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732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D71C0-708B-45FC-86EA-D7D03AC4BF8D}" type="datetime1">
              <a:rPr lang="ru-RU" smtClean="0"/>
              <a:t>06.09.2023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Министерстро образования Тульской области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4321-9C05-4899-B5F5-07DC0A937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36235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83321-9158-4478-9C87-4FFB943F3D0A}" type="datetime1">
              <a:rPr lang="ru-RU" smtClean="0"/>
              <a:t>06.09.2023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Министерстро образования Тульской области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4321-9C05-4899-B5F5-07DC0A937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5932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D73F3-9400-410A-8BB5-2E37E5737DBB}" type="datetime1">
              <a:rPr lang="ru-RU" smtClean="0"/>
              <a:t>06.09.2023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Министерстро образования Тульской области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4321-9C05-4899-B5F5-07DC0A937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6018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E89A2-8235-491B-ABBD-FF4D77D38796}" type="datetime1">
              <a:rPr lang="ru-RU" smtClean="0"/>
              <a:t>06.09.2023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Министерстро образования Тульской области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4321-9C05-4899-B5F5-07DC0A937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8929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3A264-25F6-43AF-B669-DA3209BC6478}" type="datetime1">
              <a:rPr lang="ru-RU" smtClean="0"/>
              <a:t>06.09.2023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Министерстро образования Тульской области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4321-9C05-4899-B5F5-07DC0A937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9248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9DD02-5EC3-499A-BBF4-9CE38366D502}" type="datetime1">
              <a:rPr lang="ru-RU" smtClean="0"/>
              <a:t>06.09.2023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Министерстро образования Тульской области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4321-9C05-4899-B5F5-07DC0A937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85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51CB2-F5DB-4012-9554-C78FE43E96E1}" type="datetime1">
              <a:rPr lang="ru-RU" smtClean="0"/>
              <a:t>06.09.2023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Министерстро образования Тульской области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4321-9C05-4899-B5F5-07DC0A937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4253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084FB-2617-45BB-BD03-99252255D04A}" type="datetime1">
              <a:rPr lang="ru-RU" smtClean="0"/>
              <a:t>06.09.2023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Министерство образования Тульской области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4321-9C05-4899-B5F5-07DC0A93733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838200" y="723332"/>
            <a:ext cx="10515600" cy="368490"/>
          </a:xfrm>
        </p:spPr>
        <p:txBody>
          <a:bodyPr>
            <a:normAutofit/>
          </a:bodyPr>
          <a:lstStyle>
            <a:lvl1pPr>
              <a:defRPr sz="2000">
                <a:latin typeface="PT Astra Serif" panose="020A0603040505020204" pitchFamily="18" charset="-52"/>
                <a:ea typeface="PT Astra Serif" panose="020A0603040505020204" pitchFamily="18" charset="-52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5643868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C8254-B17F-4196-9C2C-294F1A720B86}" type="datetime1">
              <a:rPr lang="ru-RU" smtClean="0"/>
              <a:t>06.09.2023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Министерстро образования Тульской области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4321-9C05-4899-B5F5-07DC0A937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5129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27BBB-8A6F-43AC-8B60-D953A27E6534}" type="datetime1">
              <a:rPr lang="ru-RU" smtClean="0"/>
              <a:t>06.09.2023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Министерстро образования Тульской области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4321-9C05-4899-B5F5-07DC0A937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6860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4D3AC-E87A-4F23-9697-34195324AFFE}" type="datetime1">
              <a:rPr lang="ru-RU" smtClean="0"/>
              <a:t>06.09.2023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Министерстро образования Тульской области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4321-9C05-4899-B5F5-07DC0A937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878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0000"/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2B663D-CBEF-4961-B4E7-048258997704}" type="datetime1">
              <a:rPr lang="ru-RU" smtClean="0"/>
              <a:t>06.09.2023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Министерстро образования Тульской области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784321-9C05-4899-B5F5-07DC0A93733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extBox 6"/>
          <p:cNvSpPr txBox="1"/>
          <p:nvPr userDrawn="1"/>
        </p:nvSpPr>
        <p:spPr>
          <a:xfrm>
            <a:off x="423081" y="185737"/>
            <a:ext cx="5950423" cy="5487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spc="100" baseline="0" dirty="0" smtClean="0"/>
              <a:t>        </a:t>
            </a:r>
            <a:r>
              <a:rPr lang="ru-RU" sz="1600" b="1" spc="100" baseline="0" dirty="0" smtClean="0">
                <a:solidFill>
                  <a:schemeClr val="bg1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Министерство образования Тульской области</a:t>
            </a:r>
            <a:endParaRPr lang="ru-RU" sz="1600" b="1" spc="100" baseline="0" dirty="0">
              <a:solidFill>
                <a:schemeClr val="bg1">
                  <a:lumMod val="50000"/>
                </a:schemeClr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8" name="Рисунок 7"/>
          <p:cNvPicPr/>
          <p:nvPr userDrawn="1"/>
        </p:nvPicPr>
        <p:blipFill>
          <a:blip r:embed="rId14"/>
          <a:stretch>
            <a:fillRect/>
          </a:stretch>
        </p:blipFill>
        <p:spPr>
          <a:xfrm>
            <a:off x="328684" y="185738"/>
            <a:ext cx="533400" cy="596900"/>
          </a:xfrm>
          <a:prstGeom prst="rect">
            <a:avLst/>
          </a:prstGeom>
          <a:effectLst>
            <a:softEdge rad="88900"/>
          </a:effectLst>
        </p:spPr>
      </p:pic>
      <p:sp>
        <p:nvSpPr>
          <p:cNvPr id="9" name="Прямоугольник 8"/>
          <p:cNvSpPr/>
          <p:nvPr userDrawn="1"/>
        </p:nvSpPr>
        <p:spPr>
          <a:xfrm>
            <a:off x="136478" y="185739"/>
            <a:ext cx="11941791" cy="6535736"/>
          </a:xfrm>
          <a:prstGeom prst="rect">
            <a:avLst/>
          </a:pr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882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tion.tularegion.ru/activities/ispolnenie-polnomochiy/akkreditatsionnyy-monitoring-sistemy-obrazovaniya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Anna.Bukolova@tularegion.ru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788356"/>
            <a:ext cx="11039707" cy="3211552"/>
          </a:xfrm>
        </p:spPr>
        <p:txBody>
          <a:bodyPr>
            <a:normAutofit/>
          </a:bodyPr>
          <a:lstStyle/>
          <a:p>
            <a:r>
              <a:rPr lang="ru-RU" sz="54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Аккредитационный</a:t>
            </a:r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 </a:t>
            </a:r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  мониторинг </a:t>
            </a:r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системы образования</a:t>
            </a:r>
            <a:endParaRPr lang="ru-RU" sz="54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T Astra Serif" panose="020A0603040505020204" pitchFamily="18" charset="-52"/>
              <a:ea typeface="PT Astra Serif" panose="020A0603040505020204" pitchFamily="18" charset="-52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537278" y="4844955"/>
            <a:ext cx="4959629" cy="13238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Aft>
                <a:spcPts val="600"/>
              </a:spcAft>
            </a:pPr>
            <a:endParaRPr lang="ru-RU" sz="2000" dirty="0">
              <a:solidFill>
                <a:prstClr val="black"/>
              </a:solidFill>
              <a:latin typeface="PT Astra Serif" panose="020A0603040505020204" pitchFamily="18" charset="-52"/>
              <a:ea typeface="PT Astra Serif" panose="020A0603040505020204" pitchFamily="18" charset="-52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37278" y="4655127"/>
            <a:ext cx="4858603" cy="15136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Aft>
                <a:spcPts val="600"/>
              </a:spcAft>
            </a:pPr>
            <a:r>
              <a:rPr lang="ru-RU" sz="2000" b="1" dirty="0" smtClean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Анна Владленовна Буколова</a:t>
            </a:r>
            <a:r>
              <a:rPr lang="ru-RU" sz="2000" dirty="0" smtClean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,</a:t>
            </a:r>
            <a:endParaRPr lang="ru-RU" sz="2000" dirty="0">
              <a:solidFill>
                <a:prstClr val="black"/>
              </a:solidFill>
              <a:latin typeface="PT Astra Serif" panose="020A0603040505020204" pitchFamily="18" charset="-52"/>
              <a:ea typeface="PT Astra Serif" panose="020A0603040505020204" pitchFamily="18" charset="-52"/>
              <a:cs typeface="Times New Roman" panose="02020603050405020304" pitchFamily="18" charset="0"/>
            </a:endParaRPr>
          </a:p>
          <a:p>
            <a:pPr lvl="0"/>
            <a:r>
              <a:rPr lang="ru-RU" sz="2000" dirty="0" smtClean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главный консультант </a:t>
            </a:r>
            <a:r>
              <a:rPr lang="ru-RU" sz="2000" dirty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департамента по контролю и надзору в сфере образования министерства образования Тульской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4059801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5182" y="584786"/>
            <a:ext cx="8430491" cy="36849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Регламентирующие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документы</a:t>
            </a:r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78971" y="1288812"/>
            <a:ext cx="7341325" cy="3528000"/>
          </a:xfrm>
          <a:prstGeom prst="roundRect">
            <a:avLst/>
          </a:prstGeom>
          <a:solidFill>
            <a:schemeClr val="bg1">
              <a:alpha val="20000"/>
            </a:scheme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85750" indent="-285750" algn="just">
              <a:buClr>
                <a:srgbClr val="C0000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b="1" spc="-150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Статья </a:t>
            </a:r>
            <a:r>
              <a:rPr lang="ru-RU" b="1" spc="-150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97 Федерального закона от 29.12.2012 № 273-ФЗ «Об образовании в Российской </a:t>
            </a:r>
            <a:r>
              <a:rPr lang="ru-RU" b="1" spc="-150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Федерации»</a:t>
            </a:r>
          </a:p>
          <a:p>
            <a:pPr marL="285750" indent="-285750" algn="just">
              <a:buClr>
                <a:srgbClr val="C0000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b="1" spc="-150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Постановление </a:t>
            </a:r>
            <a:r>
              <a:rPr lang="ru-RU" b="1" spc="-150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Правительства РФ от 05.08.2013 № 662 «Об осуществлении мониторинга системы </a:t>
            </a:r>
            <a:r>
              <a:rPr lang="ru-RU" b="1" spc="-150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образования»</a:t>
            </a:r>
          </a:p>
          <a:p>
            <a:pPr marL="285750" indent="-285750" algn="just">
              <a:buClr>
                <a:srgbClr val="C0000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b="1" spc="-150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Приказ </a:t>
            </a:r>
            <a:r>
              <a:rPr lang="ru-RU" b="1" spc="-150" dirty="0" err="1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Рособрнадзора</a:t>
            </a:r>
            <a:r>
              <a:rPr lang="ru-RU" b="1" spc="-150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, </a:t>
            </a:r>
            <a:r>
              <a:rPr lang="ru-RU" b="1" spc="-150" dirty="0" err="1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Минпросвещения</a:t>
            </a:r>
            <a:r>
              <a:rPr lang="ru-RU" b="1" spc="-150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России, </a:t>
            </a:r>
            <a:r>
              <a:rPr lang="ru-RU" b="1" spc="-150" dirty="0" err="1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Минобрнауки</a:t>
            </a:r>
            <a:r>
              <a:rPr lang="ru-RU" b="1" spc="-150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России №№660/306/448 от 24.04.2023 «Об осуществлении Федеральной службой по надзору в сфере образования и науки, Министерством просвещения Российской Федерации и Министерством науки и высшего образования Российской Федерации </a:t>
            </a:r>
            <a:r>
              <a:rPr lang="ru-RU" b="1" spc="-150" dirty="0" err="1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аккредитационного</a:t>
            </a:r>
            <a:r>
              <a:rPr lang="ru-RU" b="1" spc="-150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мониторинга системы образования»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8125" y="4207774"/>
            <a:ext cx="4056282" cy="2445576"/>
          </a:xfrm>
          <a:prstGeom prst="rect">
            <a:avLst/>
          </a:prstGeom>
          <a:ln w="28575">
            <a:solidFill>
              <a:srgbClr val="C0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5" name="TextBox 4"/>
          <p:cNvSpPr txBox="1"/>
          <p:nvPr/>
        </p:nvSpPr>
        <p:spPr>
          <a:xfrm>
            <a:off x="548640" y="5430562"/>
            <a:ext cx="68188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https://education.tularegion.ru/activities/ispolnenie-polnomochiy/akkreditatsionnyy-monitoring-sistemy-obrazovaniya</a:t>
            </a:r>
            <a:r>
              <a:rPr lang="en-US" dirty="0" smtClean="0">
                <a:hlinkClick r:id="rId3"/>
              </a:rPr>
              <a:t>/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8232" y="953276"/>
            <a:ext cx="2695238" cy="3038095"/>
          </a:xfrm>
          <a:prstGeom prst="rect">
            <a:avLst/>
          </a:prstGeom>
          <a:ln w="38100">
            <a:solidFill>
              <a:srgbClr val="C0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2464417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6454" y="584129"/>
            <a:ext cx="8915400" cy="595745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Жизненный цикл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</a:rPr>
              <a:t>аккредитационного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 мониторинга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800" dirty="0">
                <a:solidFill>
                  <a:schemeClr val="accent2">
                    <a:lumMod val="50000"/>
                  </a:schemeClr>
                </a:solidFill>
              </a:rPr>
            </a:b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096294" y="5212227"/>
            <a:ext cx="863138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2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ru-RU" sz="24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Обеспечение информационной и технической поддержки- </a:t>
            </a:r>
          </a:p>
          <a:p>
            <a:pPr algn="ctr"/>
            <a:r>
              <a:rPr lang="ru-RU" sz="2400" b="1" i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региональный координатор/</a:t>
            </a:r>
            <a:r>
              <a:rPr lang="ru-RU" sz="2400" b="1" i="1" dirty="0" err="1">
                <a:latin typeface="PT Astra Serif" panose="020A0603040505020204" pitchFamily="18" charset="-52"/>
                <a:ea typeface="PT Astra Serif" panose="020A0603040505020204" pitchFamily="18" charset="-52"/>
              </a:rPr>
              <a:t>Рособрнадзор</a:t>
            </a:r>
            <a:r>
              <a:rPr lang="ru-RU" sz="2400" b="1" i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endParaRPr lang="ru-RU" sz="2400" b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grpSp>
        <p:nvGrpSpPr>
          <p:cNvPr id="44" name="Группа 43"/>
          <p:cNvGrpSpPr/>
          <p:nvPr/>
        </p:nvGrpSpPr>
        <p:grpSpPr>
          <a:xfrm>
            <a:off x="190059" y="1435272"/>
            <a:ext cx="11781520" cy="2948858"/>
            <a:chOff x="190059" y="1435272"/>
            <a:chExt cx="11781520" cy="2948858"/>
          </a:xfrm>
        </p:grpSpPr>
        <p:sp>
          <p:nvSpPr>
            <p:cNvPr id="11" name="Блок-схема: документ 10"/>
            <p:cNvSpPr/>
            <p:nvPr/>
          </p:nvSpPr>
          <p:spPr>
            <a:xfrm>
              <a:off x="7913564" y="2658818"/>
              <a:ext cx="1909326" cy="1725312"/>
            </a:xfrm>
            <a:prstGeom prst="flowChartDocument">
              <a:avLst/>
            </a:prstGeom>
            <a:solidFill>
              <a:schemeClr val="bg1">
                <a:alpha val="20000"/>
              </a:schemeClr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1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endParaRPr>
            </a:p>
            <a:p>
              <a:pPr lvl="0" algn="ctr"/>
              <a:r>
                <a:rPr lang="ru-RU" b="1" spc="-150" dirty="0">
                  <a:solidFill>
                    <a:schemeClr val="tx1"/>
                  </a:solidFill>
                  <a:latin typeface="PT Astra Serif" panose="020A0603040505020204" pitchFamily="18" charset="-52"/>
                  <a:ea typeface="PT Astra Serif" panose="020A0603040505020204" pitchFamily="18" charset="-52"/>
                </a:rPr>
                <a:t>Формирование</a:t>
              </a:r>
              <a:r>
                <a:rPr lang="ru-RU" b="1" dirty="0">
                  <a:solidFill>
                    <a:schemeClr val="tx1"/>
                  </a:solidFill>
                  <a:latin typeface="PT Astra Serif" panose="020A0603040505020204" pitchFamily="18" charset="-52"/>
                  <a:ea typeface="PT Astra Serif" panose="020A0603040505020204" pitchFamily="18" charset="-52"/>
                </a:rPr>
                <a:t> ЛК для ОО и регионального координатора в ИС </a:t>
              </a:r>
              <a:r>
                <a:rPr lang="ru-RU" b="1" dirty="0" smtClean="0">
                  <a:solidFill>
                    <a:schemeClr val="tx1"/>
                  </a:solidFill>
                  <a:latin typeface="PT Astra Serif" panose="020A0603040505020204" pitchFamily="18" charset="-52"/>
                  <a:ea typeface="PT Astra Serif" panose="020A0603040505020204" pitchFamily="18" charset="-52"/>
                </a:rPr>
                <a:t>ГА</a:t>
              </a:r>
              <a:r>
                <a:rPr lang="ru-RU" b="1" dirty="0">
                  <a:solidFill>
                    <a:prstClr val="black"/>
                  </a:solidFill>
                  <a:latin typeface="PT Astra Serif" panose="020A0603040505020204" pitchFamily="18" charset="-52"/>
                  <a:ea typeface="PT Astra Serif" panose="020A0603040505020204" pitchFamily="18" charset="-52"/>
                </a:rPr>
                <a:t>(РОН) </a:t>
              </a:r>
              <a:r>
                <a:rPr lang="ru-RU" b="1" dirty="0" smtClean="0">
                  <a:solidFill>
                    <a:schemeClr val="tx1"/>
                  </a:solidFill>
                  <a:latin typeface="PT Astra Serif" panose="020A0603040505020204" pitchFamily="18" charset="-52"/>
                  <a:ea typeface="PT Astra Serif" panose="020A0603040505020204" pitchFamily="18" charset="-52"/>
                </a:rPr>
                <a:t>  </a:t>
              </a:r>
              <a:endParaRPr lang="ru-RU" b="1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endParaRPr>
            </a:p>
            <a:p>
              <a:pPr algn="ctr"/>
              <a:endParaRPr lang="ru-RU" b="1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endParaRPr>
            </a:p>
          </p:txBody>
        </p:sp>
        <p:sp>
          <p:nvSpPr>
            <p:cNvPr id="12" name="Блок-схема: документ 11"/>
            <p:cNvSpPr/>
            <p:nvPr/>
          </p:nvSpPr>
          <p:spPr>
            <a:xfrm>
              <a:off x="5863602" y="2658818"/>
              <a:ext cx="1847838" cy="1707189"/>
            </a:xfrm>
            <a:prstGeom prst="flowChartDocument">
              <a:avLst/>
            </a:prstGeom>
            <a:solidFill>
              <a:schemeClr val="bg1">
                <a:alpha val="20000"/>
              </a:schemeClr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b="1" spc="-150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endParaRPr>
            </a:p>
            <a:p>
              <a:pPr algn="ctr"/>
              <a:r>
                <a:rPr lang="ru-RU" b="1" spc="-150" dirty="0">
                  <a:solidFill>
                    <a:schemeClr val="tx1"/>
                  </a:solidFill>
                  <a:latin typeface="PT Astra Serif" panose="020A0603040505020204" pitchFamily="18" charset="-52"/>
                  <a:ea typeface="PT Astra Serif" panose="020A0603040505020204" pitchFamily="18" charset="-52"/>
                </a:rPr>
                <a:t>Внесение данных в ИС ГА в соответствии с </a:t>
              </a:r>
              <a:r>
                <a:rPr lang="ru-RU" b="1" spc="-150" dirty="0" smtClean="0">
                  <a:solidFill>
                    <a:schemeClr val="tx1"/>
                  </a:solidFill>
                  <a:latin typeface="PT Astra Serif" panose="020A0603040505020204" pitchFamily="18" charset="-52"/>
                  <a:ea typeface="PT Astra Serif" panose="020A0603040505020204" pitchFamily="18" charset="-52"/>
                </a:rPr>
                <a:t>Планом -</a:t>
              </a:r>
              <a:r>
                <a:rPr lang="ru-RU" b="1" spc="-150" dirty="0">
                  <a:solidFill>
                    <a:schemeClr val="tx1"/>
                  </a:solidFill>
                  <a:latin typeface="PT Astra Serif" panose="020A0603040505020204" pitchFamily="18" charset="-52"/>
                  <a:ea typeface="PT Astra Serif" panose="020A0603040505020204" pitchFamily="18" charset="-52"/>
                </a:rPr>
                <a:t>графиком </a:t>
              </a:r>
            </a:p>
            <a:p>
              <a:pPr algn="ctr"/>
              <a:endParaRPr lang="ru-RU" b="1" spc="-150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endParaRPr>
            </a:p>
          </p:txBody>
        </p:sp>
        <p:sp>
          <p:nvSpPr>
            <p:cNvPr id="13" name="Блок-схема: документ 12"/>
            <p:cNvSpPr/>
            <p:nvPr/>
          </p:nvSpPr>
          <p:spPr>
            <a:xfrm>
              <a:off x="5816519" y="1435272"/>
              <a:ext cx="4003289" cy="988838"/>
            </a:xfrm>
            <a:prstGeom prst="flowChartDocument">
              <a:avLst/>
            </a:prstGeom>
            <a:solidFill>
              <a:schemeClr val="bg1">
                <a:alpha val="20000"/>
              </a:schemeClr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72000" rIns="0" rtlCol="0" anchor="ctr"/>
            <a:lstStyle/>
            <a:p>
              <a:pPr algn="ctr"/>
              <a:endParaRPr lang="ru-RU" b="1" spc="-150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endParaRPr>
            </a:p>
            <a:p>
              <a:pPr algn="ctr"/>
              <a:r>
                <a:rPr lang="ru-RU" b="1" spc="-150" dirty="0" smtClean="0">
                  <a:solidFill>
                    <a:schemeClr val="tx1"/>
                  </a:solidFill>
                  <a:latin typeface="PT Astra Serif" panose="020A0603040505020204" pitchFamily="18" charset="-52"/>
                  <a:ea typeface="PT Astra Serif" panose="020A0603040505020204" pitchFamily="18" charset="-52"/>
                </a:rPr>
                <a:t>Контроль </a:t>
              </a:r>
              <a:r>
                <a:rPr lang="ru-RU" b="1" spc="-150" dirty="0">
                  <a:solidFill>
                    <a:schemeClr val="tx1"/>
                  </a:solidFill>
                  <a:latin typeface="PT Astra Serif" panose="020A0603040505020204" pitchFamily="18" charset="-52"/>
                  <a:ea typeface="PT Astra Serif" panose="020A0603040505020204" pitchFamily="18" charset="-52"/>
                </a:rPr>
                <a:t>за внесением </a:t>
              </a:r>
              <a:r>
                <a:rPr lang="ru-RU" b="1" spc="-150" dirty="0" smtClean="0">
                  <a:solidFill>
                    <a:schemeClr val="tx1"/>
                  </a:solidFill>
                  <a:latin typeface="PT Astra Serif" panose="020A0603040505020204" pitchFamily="18" charset="-52"/>
                  <a:ea typeface="PT Astra Serif" panose="020A0603040505020204" pitchFamily="18" charset="-52"/>
                </a:rPr>
                <a:t>данных - </a:t>
              </a:r>
              <a:r>
                <a:rPr lang="ru-RU" b="1" i="1" spc="-150" dirty="0" smtClean="0">
                  <a:solidFill>
                    <a:schemeClr val="tx1"/>
                  </a:solidFill>
                  <a:latin typeface="PT Astra Serif" panose="020A0603040505020204" pitchFamily="18" charset="-52"/>
                  <a:ea typeface="PT Astra Serif" panose="020A0603040505020204" pitchFamily="18" charset="-52"/>
                </a:rPr>
                <a:t>региональный координатор/ муниципальный координатор </a:t>
              </a:r>
              <a:endParaRPr lang="ru-RU" b="1" spc="-150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endParaRPr>
            </a:p>
            <a:p>
              <a:pPr algn="ctr"/>
              <a:endParaRPr lang="ru-RU" dirty="0"/>
            </a:p>
          </p:txBody>
        </p:sp>
        <p:sp>
          <p:nvSpPr>
            <p:cNvPr id="15" name="Прямоугольник с двумя скругленными противолежащими углами 14"/>
            <p:cNvSpPr/>
            <p:nvPr/>
          </p:nvSpPr>
          <p:spPr>
            <a:xfrm>
              <a:off x="190059" y="2244437"/>
              <a:ext cx="1762991" cy="2129126"/>
            </a:xfrm>
            <a:prstGeom prst="round2DiagRect">
              <a:avLst/>
            </a:prstGeom>
            <a:solidFill>
              <a:schemeClr val="bg1">
                <a:alpha val="20000"/>
              </a:schemeClr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lIns="0" tIns="0" rIns="0" bIns="0" rtlCol="0" anchor="ctr"/>
            <a:lstStyle/>
            <a:p>
              <a:pPr algn="ctr"/>
              <a:r>
                <a:rPr lang="ru-RU" b="1" spc="-150" dirty="0">
                  <a:solidFill>
                    <a:schemeClr val="tx1"/>
                  </a:solidFill>
                  <a:latin typeface="PT Astra Serif" panose="020A0603040505020204" pitchFamily="18" charset="-52"/>
                  <a:ea typeface="PT Astra Serif" panose="020A0603040505020204" pitchFamily="18" charset="-52"/>
                </a:rPr>
                <a:t>Формирование выгрузки аккредитованных ОП (РОН) </a:t>
              </a:r>
            </a:p>
          </p:txBody>
        </p:sp>
        <p:sp>
          <p:nvSpPr>
            <p:cNvPr id="16" name="Прямоугольник с двумя скругленными противолежащими углами 15"/>
            <p:cNvSpPr/>
            <p:nvPr/>
          </p:nvSpPr>
          <p:spPr>
            <a:xfrm>
              <a:off x="2142009" y="2236883"/>
              <a:ext cx="1471572" cy="2129124"/>
            </a:xfrm>
            <a:prstGeom prst="round2DiagRect">
              <a:avLst/>
            </a:prstGeom>
            <a:solidFill>
              <a:schemeClr val="bg1">
                <a:alpha val="20000"/>
              </a:schemeClr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ru-RU" b="1" spc="-150" dirty="0">
                  <a:solidFill>
                    <a:schemeClr val="tx1"/>
                  </a:solidFill>
                  <a:latin typeface="PT Astra Serif" panose="020A0603040505020204" pitchFamily="18" charset="-52"/>
                  <a:ea typeface="PT Astra Serif" panose="020A0603040505020204" pitchFamily="18" charset="-52"/>
                </a:rPr>
                <a:t>Назначение регионального координатора (ОИВ) </a:t>
              </a:r>
            </a:p>
          </p:txBody>
        </p:sp>
        <p:sp>
          <p:nvSpPr>
            <p:cNvPr id="17" name="Прямоугольник с двумя скругленными противолежащими углами 16"/>
            <p:cNvSpPr/>
            <p:nvPr/>
          </p:nvSpPr>
          <p:spPr>
            <a:xfrm>
              <a:off x="3802540" y="2236883"/>
              <a:ext cx="1782787" cy="2129124"/>
            </a:xfrm>
            <a:prstGeom prst="round2DiagRect">
              <a:avLst/>
            </a:prstGeom>
            <a:solidFill>
              <a:schemeClr val="bg1">
                <a:alpha val="20000"/>
              </a:schemeClr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b="1" spc="-150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endParaRPr>
            </a:p>
            <a:p>
              <a:pPr algn="ctr"/>
              <a:r>
                <a:rPr lang="ru-RU" b="1" spc="-150" dirty="0">
                  <a:solidFill>
                    <a:schemeClr val="tx1"/>
                  </a:solidFill>
                  <a:latin typeface="PT Astra Serif" panose="020A0603040505020204" pitchFamily="18" charset="-52"/>
                  <a:ea typeface="PT Astra Serif" panose="020A0603040505020204" pitchFamily="18" charset="-52"/>
                </a:rPr>
                <a:t>Выверка перечня аккредитованных ОП </a:t>
              </a:r>
            </a:p>
            <a:p>
              <a:pPr algn="ctr"/>
              <a:endParaRPr lang="ru-RU" b="1" spc="-150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endParaRPr>
            </a:p>
          </p:txBody>
        </p:sp>
        <p:sp>
          <p:nvSpPr>
            <p:cNvPr id="20" name="Прямоугольник с двумя скругленными противолежащими углами 19"/>
            <p:cNvSpPr/>
            <p:nvPr/>
          </p:nvSpPr>
          <p:spPr>
            <a:xfrm>
              <a:off x="10025015" y="2244437"/>
              <a:ext cx="1946564" cy="2129124"/>
            </a:xfrm>
            <a:prstGeom prst="round2DiagRect">
              <a:avLst/>
            </a:prstGeom>
            <a:solidFill>
              <a:schemeClr val="bg1">
                <a:alpha val="20000"/>
              </a:schemeClr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ru-RU" b="1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endParaRPr>
            </a:p>
            <a:p>
              <a:pPr algn="ctr"/>
              <a:r>
                <a:rPr lang="ru-RU" b="1" dirty="0">
                  <a:solidFill>
                    <a:schemeClr val="tx1"/>
                  </a:solidFill>
                  <a:latin typeface="PT Astra Serif" panose="020A0603040505020204" pitchFamily="18" charset="-52"/>
                  <a:ea typeface="PT Astra Serif" panose="020A0603040505020204" pitchFamily="18" charset="-52"/>
                </a:rPr>
                <a:t>Анализ данных</a:t>
              </a:r>
              <a:r>
                <a:rPr lang="ru-RU" b="1" dirty="0" smtClean="0">
                  <a:solidFill>
                    <a:schemeClr val="tx1"/>
                  </a:solidFill>
                  <a:latin typeface="PT Astra Serif" panose="020A0603040505020204" pitchFamily="18" charset="-52"/>
                  <a:ea typeface="PT Astra Serif" panose="020A0603040505020204" pitchFamily="18" charset="-52"/>
                </a:rPr>
                <a:t>/ подготовка </a:t>
              </a:r>
              <a:r>
                <a:rPr lang="ru-RU" b="1" dirty="0">
                  <a:solidFill>
                    <a:schemeClr val="tx1"/>
                  </a:solidFill>
                  <a:latin typeface="PT Astra Serif" panose="020A0603040505020204" pitchFamily="18" charset="-52"/>
                  <a:ea typeface="PT Astra Serif" panose="020A0603040505020204" pitchFamily="18" charset="-52"/>
                </a:rPr>
                <a:t>рекомендаций по повышению качества образования (РОН) </a:t>
              </a:r>
            </a:p>
            <a:p>
              <a:pPr algn="ctr"/>
              <a:endParaRPr lang="ru-RU" b="1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endParaRPr>
            </a:p>
          </p:txBody>
        </p:sp>
        <p:cxnSp>
          <p:nvCxnSpPr>
            <p:cNvPr id="23" name="Прямая соединительная линия 22"/>
            <p:cNvCxnSpPr>
              <a:stCxn id="15" idx="0"/>
              <a:endCxn id="16" idx="2"/>
            </p:cNvCxnSpPr>
            <p:nvPr/>
          </p:nvCxnSpPr>
          <p:spPr>
            <a:xfrm flipV="1">
              <a:off x="1953050" y="3301445"/>
              <a:ext cx="188959" cy="7555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/>
            <p:cNvCxnSpPr>
              <a:stCxn id="17" idx="0"/>
            </p:cNvCxnSpPr>
            <p:nvPr/>
          </p:nvCxnSpPr>
          <p:spPr>
            <a:xfrm>
              <a:off x="5585327" y="3301445"/>
              <a:ext cx="259644" cy="1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>
              <a:endCxn id="20" idx="2"/>
            </p:cNvCxnSpPr>
            <p:nvPr/>
          </p:nvCxnSpPr>
          <p:spPr>
            <a:xfrm>
              <a:off x="9819808" y="3308999"/>
              <a:ext cx="205207" cy="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28"/>
            <p:cNvCxnSpPr/>
            <p:nvPr/>
          </p:nvCxnSpPr>
          <p:spPr>
            <a:xfrm>
              <a:off x="7718022" y="3308999"/>
              <a:ext cx="216206" cy="1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единительная линия 29"/>
            <p:cNvCxnSpPr/>
            <p:nvPr/>
          </p:nvCxnSpPr>
          <p:spPr>
            <a:xfrm flipV="1">
              <a:off x="3626739" y="3286335"/>
              <a:ext cx="188959" cy="7555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Овал 39"/>
            <p:cNvSpPr/>
            <p:nvPr/>
          </p:nvSpPr>
          <p:spPr>
            <a:xfrm>
              <a:off x="232025" y="2244437"/>
              <a:ext cx="502131" cy="427029"/>
            </a:xfrm>
            <a:prstGeom prst="ellipse">
              <a:avLst/>
            </a:pr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5000" r="-5000"/>
              </a:stretch>
            </a:blipFill>
            <a:ln w="19050" cap="flat" cmpd="sng" algn="ctr">
              <a:solidFill>
                <a:srgbClr val="FB3E39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42" name="Овал 41"/>
            <p:cNvSpPr/>
            <p:nvPr/>
          </p:nvSpPr>
          <p:spPr>
            <a:xfrm>
              <a:off x="3815698" y="2274347"/>
              <a:ext cx="502131" cy="427029"/>
            </a:xfrm>
            <a:prstGeom prst="ellipse">
              <a:avLst/>
            </a:pr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5000" r="-5000"/>
              </a:stretch>
            </a:blipFill>
            <a:ln w="19050" cap="flat" cmpd="sng" algn="ctr">
              <a:solidFill>
                <a:srgbClr val="FB3E39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43" name="Овал 42"/>
            <p:cNvSpPr/>
            <p:nvPr/>
          </p:nvSpPr>
          <p:spPr>
            <a:xfrm>
              <a:off x="2184242" y="2231789"/>
              <a:ext cx="502131" cy="427029"/>
            </a:xfrm>
            <a:prstGeom prst="ellipse">
              <a:avLst/>
            </a:pr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5000" r="-5000"/>
              </a:stretch>
            </a:blipFill>
            <a:ln w="19050" cap="flat" cmpd="sng" algn="ctr">
              <a:solidFill>
                <a:srgbClr val="FB3E39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ru-RU"/>
            </a:p>
          </p:txBody>
        </p:sp>
      </p:grpSp>
      <p:pic>
        <p:nvPicPr>
          <p:cNvPr id="1026" name="Picture 2" descr="https://avatars.mds.yandex.net/i?id=32053880af1e68b4ef33ba12781fbe14-4146308-images-thumbs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038" y="4792895"/>
            <a:ext cx="1864269" cy="1864270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Прямоугольник 45"/>
          <p:cNvSpPr/>
          <p:nvPr/>
        </p:nvSpPr>
        <p:spPr>
          <a:xfrm>
            <a:off x="5701277" y="1177636"/>
            <a:ext cx="4221133" cy="3615259"/>
          </a:xfrm>
          <a:prstGeom prst="rect">
            <a:avLst/>
          </a:prstGeom>
          <a:noFill/>
          <a:ln w="25400">
            <a:solidFill>
              <a:schemeClr val="accent2">
                <a:lumMod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Рисунок 2" descr="https://avatars.mds.yandex.net/i?id=29b39c73c1a2f3f656ee1b21c347987f7a4af7a1-8219140-images-thumbs&amp;n=1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19" r="14789" b="23750"/>
          <a:stretch>
            <a:fillRect/>
          </a:stretch>
        </p:blipFill>
        <p:spPr bwMode="auto">
          <a:xfrm>
            <a:off x="10536022" y="5219781"/>
            <a:ext cx="1247742" cy="1008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1333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7896" t="13066" r="23393" b="2243"/>
          <a:stretch/>
        </p:blipFill>
        <p:spPr>
          <a:xfrm>
            <a:off x="235528" y="1348221"/>
            <a:ext cx="4210678" cy="5260398"/>
          </a:xfrm>
          <a:prstGeom prst="rect">
            <a:avLst/>
          </a:prstGeom>
          <a:ln w="25400">
            <a:solidFill>
              <a:schemeClr val="accent2">
                <a:lumMod val="50000"/>
              </a:schemeClr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706582" y="275158"/>
            <a:ext cx="11139054" cy="40371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450215" algn="ctr">
              <a:lnSpc>
                <a:spcPct val="150000"/>
              </a:lnSpc>
              <a:spcAft>
                <a:spcPts val="0"/>
              </a:spcAft>
            </a:pPr>
            <a:r>
              <a:rPr lang="ru-RU" sz="2400" b="1" spc="-20" dirty="0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Информационная </a:t>
            </a:r>
            <a:r>
              <a:rPr lang="ru-RU" sz="2400" b="1" spc="-20" dirty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система «Государственная аккредитация</a:t>
            </a:r>
            <a:r>
              <a:rPr lang="ru-RU" sz="2400" b="1" spc="-20" dirty="0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» (ИС ГА)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PT Astra Serif" panose="020A0603040505020204" pitchFamily="18" charset="-52"/>
              <a:ea typeface="PT Astra Serif" panose="020A0603040505020204" pitchFamily="18" charset="-52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8204" y="709410"/>
            <a:ext cx="1141614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215" algn="ctr">
              <a:spcAft>
                <a:spcPts val="0"/>
              </a:spcAft>
            </a:pPr>
            <a:r>
              <a:rPr lang="ru-RU" sz="1400" b="1" spc="-20" dirty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Федеральное государственное бюджетное учреждение «Национальное </a:t>
            </a:r>
            <a:r>
              <a:rPr lang="ru-RU" sz="1400" b="1" spc="-20" dirty="0" err="1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аккредитационное</a:t>
            </a:r>
            <a:r>
              <a:rPr lang="ru-RU" sz="1400" b="1" spc="-20" dirty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 агентство в сфере образования»</a:t>
            </a:r>
            <a:endParaRPr lang="ru-RU" sz="1400" dirty="0">
              <a:solidFill>
                <a:schemeClr val="accent2">
                  <a:lumMod val="50000"/>
                </a:schemeClr>
              </a:solidFill>
              <a:latin typeface="PT Astra Serif" panose="020A0603040505020204" pitchFamily="18" charset="-52"/>
              <a:ea typeface="PT Astra Serif" panose="020A0603040505020204" pitchFamily="18" charset="-52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892" y="984569"/>
            <a:ext cx="3409950" cy="323850"/>
          </a:xfrm>
          <a:prstGeom prst="rect">
            <a:avLst/>
          </a:prstGeom>
          <a:ln w="31750">
            <a:solidFill>
              <a:schemeClr val="accent2">
                <a:lumMod val="50000"/>
              </a:schemeClr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6240" y="1079121"/>
            <a:ext cx="5858742" cy="3666564"/>
          </a:xfrm>
          <a:prstGeom prst="rect">
            <a:avLst/>
          </a:prstGeom>
          <a:ln w="25400">
            <a:solidFill>
              <a:schemeClr val="accent2">
                <a:lumMod val="50000"/>
              </a:schemeClr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1995371" y="986273"/>
            <a:ext cx="1731818" cy="32385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48496" y="4133648"/>
            <a:ext cx="8411441" cy="2474971"/>
          </a:xfrm>
          <a:prstGeom prst="rect">
            <a:avLst/>
          </a:prstGeom>
          <a:ln w="25400">
            <a:solidFill>
              <a:schemeClr val="accent2">
                <a:lumMod val="50000"/>
              </a:schemeClr>
            </a:solidFill>
          </a:ln>
        </p:spPr>
      </p:pic>
      <p:sp>
        <p:nvSpPr>
          <p:cNvPr id="11" name="Прямоугольник 10"/>
          <p:cNvSpPr/>
          <p:nvPr/>
        </p:nvSpPr>
        <p:spPr>
          <a:xfrm rot="20146893">
            <a:off x="7300919" y="1516554"/>
            <a:ext cx="3703371" cy="1870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600" spc="600" dirty="0" smtClean="0">
                <a:solidFill>
                  <a:schemeClr val="accent2">
                    <a:lumMod val="50000"/>
                    <a:alpha val="41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Главная страница ЛК ИС ГА</a:t>
            </a:r>
            <a:endParaRPr lang="ru-RU" sz="3600" spc="600" dirty="0">
              <a:solidFill>
                <a:schemeClr val="accent2">
                  <a:lumMod val="50000"/>
                  <a:alpha val="41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20220531">
            <a:off x="7764440" y="4236197"/>
            <a:ext cx="4874935" cy="1870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600" spc="600" dirty="0" smtClean="0">
                <a:solidFill>
                  <a:schemeClr val="accent2">
                    <a:lumMod val="50000"/>
                    <a:alpha val="41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Вкладка «Мониторинг» ИС ГА</a:t>
            </a:r>
            <a:endParaRPr lang="ru-RU" sz="3600" spc="600" dirty="0">
              <a:solidFill>
                <a:schemeClr val="accent2">
                  <a:lumMod val="50000"/>
                  <a:alpha val="41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19876901">
            <a:off x="-256291" y="3567375"/>
            <a:ext cx="4970058" cy="12779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600" spc="600" dirty="0" smtClean="0">
                <a:solidFill>
                  <a:schemeClr val="accent2">
                    <a:lumMod val="50000"/>
                    <a:alpha val="41000"/>
                  </a:schemeClr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Начало работы Вход в ЛК ИС ГА</a:t>
            </a:r>
            <a:endParaRPr lang="ru-RU" sz="3600" spc="600" dirty="0">
              <a:solidFill>
                <a:schemeClr val="accent2">
                  <a:lumMod val="50000"/>
                  <a:alpha val="41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5728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05275" y="819150"/>
            <a:ext cx="57816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Внесение</a:t>
            </a:r>
            <a:r>
              <a:rPr lang="ru-RU" sz="3600" b="1" dirty="0" smtClean="0"/>
              <a:t> данных</a:t>
            </a:r>
            <a:endParaRPr lang="ru-RU" sz="3600" b="1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95301" y="1726962"/>
            <a:ext cx="5086350" cy="3528000"/>
          </a:xfrm>
          <a:prstGeom prst="roundRect">
            <a:avLst/>
          </a:prstGeom>
          <a:solidFill>
            <a:schemeClr val="bg1">
              <a:alpha val="20000"/>
            </a:scheme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85750" indent="-285750">
              <a:buClr>
                <a:srgbClr val="C0000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2400" b="1" spc="-150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Наличие ЭИОС</a:t>
            </a:r>
            <a:endParaRPr lang="ru-RU" sz="2400" b="1" spc="-150" dirty="0">
              <a:solidFill>
                <a:schemeClr val="tx1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285750" indent="-285750">
              <a:buClr>
                <a:srgbClr val="C0000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2400" b="1" spc="-150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Участие в ВПР</a:t>
            </a:r>
            <a:endParaRPr lang="ru-RU" sz="2400" b="1" spc="-150" dirty="0">
              <a:solidFill>
                <a:schemeClr val="tx1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285750" indent="-285750">
              <a:buClr>
                <a:srgbClr val="C0000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2400" b="1" spc="-150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Результаты ГИА</a:t>
            </a:r>
            <a:endParaRPr lang="ru-RU" sz="2400" b="1" spc="-150" dirty="0">
              <a:solidFill>
                <a:schemeClr val="tx1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33488" y="1971675"/>
            <a:ext cx="3609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Предзагрузка</a:t>
            </a:r>
            <a:r>
              <a:rPr lang="ru-RU" sz="2800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:</a:t>
            </a:r>
            <a:endParaRPr lang="ru-RU" sz="2800" b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33487" y="4295775"/>
            <a:ext cx="36099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Редактирование через поле «Комментарий»</a:t>
            </a:r>
            <a:endParaRPr lang="ru-RU" sz="2000" b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905500" y="1726962"/>
            <a:ext cx="6048375" cy="3528000"/>
          </a:xfrm>
          <a:prstGeom prst="roundRect">
            <a:avLst/>
          </a:prstGeom>
          <a:solidFill>
            <a:schemeClr val="bg1">
              <a:alpha val="20000"/>
            </a:scheme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85750" indent="-285750" algn="just">
              <a:buClr>
                <a:srgbClr val="C00000"/>
              </a:buClr>
              <a:buSzPct val="120000"/>
              <a:buFont typeface="Wingdings" panose="05000000000000000000" pitchFamily="2" charset="2"/>
              <a:buChar char="ü"/>
            </a:pPr>
            <a:endParaRPr lang="ru-RU" sz="2000" b="1" spc="-150" dirty="0" smtClean="0">
              <a:solidFill>
                <a:schemeClr val="tx1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285750" indent="-285750" algn="just">
              <a:buClr>
                <a:srgbClr val="C00000"/>
              </a:buClr>
              <a:buSzPct val="120000"/>
              <a:buFont typeface="Wingdings" panose="05000000000000000000" pitchFamily="2" charset="2"/>
              <a:buChar char="ü"/>
            </a:pPr>
            <a:endParaRPr lang="ru-RU" sz="2000" b="1" spc="-150" dirty="0">
              <a:solidFill>
                <a:schemeClr val="tx1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285750" indent="-285750" algn="just">
              <a:buClr>
                <a:srgbClr val="C0000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2000" b="1" spc="-150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Доля </a:t>
            </a:r>
            <a:r>
              <a:rPr lang="ru-RU" sz="2000" b="1" spc="-150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педагогических работников, имеющих первую или высшую квалификационные категории (ученое звание, ученую </a:t>
            </a:r>
            <a:r>
              <a:rPr lang="ru-RU" sz="2000" b="1" spc="-150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степень)</a:t>
            </a:r>
            <a:endParaRPr lang="ru-RU" sz="2000" b="1" spc="-150" dirty="0">
              <a:solidFill>
                <a:schemeClr val="tx1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285750" indent="-285750" algn="just">
              <a:buClr>
                <a:srgbClr val="C0000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2000" b="1" spc="-150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Доля </a:t>
            </a:r>
            <a:r>
              <a:rPr lang="ru-RU" sz="2000" b="1" spc="-150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педагогических работников, прошедших повышение квалификации по профилю педагогической деятельности за последние 3 </a:t>
            </a:r>
            <a:r>
              <a:rPr lang="ru-RU" sz="2000" b="1" spc="-150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года</a:t>
            </a:r>
            <a:endParaRPr lang="ru-RU" sz="2000" b="1" spc="-150" dirty="0">
              <a:solidFill>
                <a:schemeClr val="tx1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34150" y="1981200"/>
            <a:ext cx="4838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Данные, заполняемые ОО:</a:t>
            </a:r>
            <a:endParaRPr lang="ru-RU" sz="2800" b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678511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23455" y="513523"/>
            <a:ext cx="11333018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1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КООРДИНАЦИЯ ПРОВЕДЕНИЯ АККРЕДИТАЦИОННОГО МОНИТОРИНГА 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1026" name="Рисунок 1" descr="https://avatars.mds.yandex.net/i?id=fe024887ce9cfb237301942b7eee4a3f9f358397-10544851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6533" y="4853815"/>
            <a:ext cx="1713201" cy="1793507"/>
          </a:xfrm>
          <a:prstGeom prst="rect">
            <a:avLst/>
          </a:prstGeom>
          <a:noFill/>
          <a:ln>
            <a:noFill/>
          </a:ln>
          <a:effectLst>
            <a:softEdge rad="889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3350419" y="2825465"/>
            <a:ext cx="3020289" cy="3528000"/>
          </a:xfrm>
          <a:prstGeom prst="roundRect">
            <a:avLst/>
          </a:prstGeom>
          <a:solidFill>
            <a:schemeClr val="bg1">
              <a:alpha val="20000"/>
            </a:scheme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85750" indent="-285750">
              <a:buClr>
                <a:srgbClr val="C0000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b="1" spc="-150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Консультирование </a:t>
            </a:r>
            <a:r>
              <a:rPr lang="ru-RU" b="1" spc="-150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МУНИЦИПАЛЬНОГО координатора/сотрудников </a:t>
            </a:r>
            <a:r>
              <a:rPr lang="ru-RU" b="1" spc="-150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ГОУ </a:t>
            </a:r>
            <a:r>
              <a:rPr lang="ru-RU" b="1" spc="-150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b="1" spc="-150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и ЧОУ ОО </a:t>
            </a:r>
            <a:r>
              <a:rPr lang="ru-RU" b="1" spc="-150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по вопросам мониторинга</a:t>
            </a:r>
          </a:p>
          <a:p>
            <a:pPr marL="285750" indent="-285750">
              <a:buClr>
                <a:srgbClr val="C0000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b="1" spc="-150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Техническая </a:t>
            </a:r>
            <a:r>
              <a:rPr lang="ru-RU" b="1" spc="-150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поддержка МУНИЦИПАЛЬНОГО </a:t>
            </a:r>
            <a:r>
              <a:rPr lang="ru-RU" b="1" spc="-150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координатора/сотрудников ГОУ и ЧОУ ОО</a:t>
            </a:r>
            <a:endParaRPr lang="ru-RU" b="1" spc="-150" dirty="0">
              <a:solidFill>
                <a:schemeClr val="tx1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285750" indent="-285750">
              <a:buClr>
                <a:srgbClr val="C0000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b="1" spc="-150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Контроль </a:t>
            </a:r>
            <a:r>
              <a:rPr lang="ru-RU" b="1" spc="-150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за внесением данных (полнота, своевременность)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47003" y="2812812"/>
            <a:ext cx="2844000" cy="3528000"/>
          </a:xfrm>
          <a:prstGeom prst="roundRect">
            <a:avLst/>
          </a:prstGeom>
          <a:solidFill>
            <a:schemeClr val="bg1">
              <a:alpha val="20000"/>
            </a:scheme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85750" indent="-285750">
              <a:buClr>
                <a:srgbClr val="C0000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b="1" spc="-150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Консультирование </a:t>
            </a:r>
            <a:r>
              <a:rPr lang="ru-RU" b="1" spc="-150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РЕГИОНАЛЬНОГО координатора по вопросам мониторинга</a:t>
            </a:r>
          </a:p>
          <a:p>
            <a:pPr marL="285750" indent="-285750">
              <a:buClr>
                <a:srgbClr val="C0000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b="1" spc="-150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Техническая </a:t>
            </a:r>
            <a:r>
              <a:rPr lang="ru-RU" b="1" spc="-150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поддержка РЕГИОНАЛЬНОГО координатора</a:t>
            </a:r>
          </a:p>
          <a:p>
            <a:pPr marL="285750" indent="-285750">
              <a:buClr>
                <a:srgbClr val="C0000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b="1" spc="-150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Формирование </a:t>
            </a:r>
            <a:r>
              <a:rPr lang="ru-RU" b="1" spc="-150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плана-графика внесения данных ОО (по регионам)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606233" y="2810409"/>
            <a:ext cx="2844000" cy="3528000"/>
          </a:xfrm>
          <a:prstGeom prst="roundRect">
            <a:avLst/>
          </a:prstGeom>
          <a:solidFill>
            <a:schemeClr val="bg1">
              <a:alpha val="20000"/>
            </a:scheme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85750" indent="-285750" algn="just">
              <a:buClr>
                <a:srgbClr val="C0000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b="1" spc="-150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Обеспечение </a:t>
            </a:r>
            <a:r>
              <a:rPr lang="ru-RU" b="1" spc="-150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готовности ОО к участию в АМ</a:t>
            </a:r>
          </a:p>
          <a:p>
            <a:pPr marL="285750" indent="-285750" algn="just">
              <a:buClr>
                <a:srgbClr val="C0000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b="1" spc="-150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Консультирование </a:t>
            </a:r>
            <a:r>
              <a:rPr lang="ru-RU" b="1" spc="-150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сотрудников ОО по вопросам мониторинга</a:t>
            </a:r>
          </a:p>
          <a:p>
            <a:pPr marL="285750" indent="-285750" algn="just">
              <a:buClr>
                <a:srgbClr val="C0000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b="1" spc="-150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Техническая </a:t>
            </a:r>
            <a:r>
              <a:rPr lang="ru-RU" b="1" spc="-150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поддержка сотрудников ОО</a:t>
            </a:r>
          </a:p>
          <a:p>
            <a:pPr marL="285750" indent="-285750" algn="just">
              <a:buClr>
                <a:srgbClr val="C0000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b="1" spc="-150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Контроль </a:t>
            </a:r>
            <a:r>
              <a:rPr lang="ru-RU" b="1" spc="-150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за внесением данных (полнота, своевременность)</a:t>
            </a:r>
          </a:p>
        </p:txBody>
      </p:sp>
      <p:pic>
        <p:nvPicPr>
          <p:cNvPr id="1028" name="Picture 4" descr="https://image.pngaaa.com/836/6246836-middle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58" t="7121" r="23432" b="6870"/>
          <a:stretch/>
        </p:blipFill>
        <p:spPr bwMode="auto">
          <a:xfrm>
            <a:off x="8537424" y="1588572"/>
            <a:ext cx="665018" cy="662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cdn-icons-png.flaticon.com/512/1876/187689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1330" y="1556775"/>
            <a:ext cx="683275" cy="68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2522" y="1770642"/>
            <a:ext cx="20944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cap="all" dirty="0" err="1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Рособрнадзор</a:t>
            </a:r>
            <a:r>
              <a:rPr lang="ru-RU" b="1" cap="all" dirty="0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endParaRPr lang="ru-RU" cap="all" dirty="0">
              <a:solidFill>
                <a:schemeClr val="accent2">
                  <a:lumMod val="50000"/>
                </a:schemeClr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82981" y="1635716"/>
            <a:ext cx="178551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spc="-150" dirty="0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Региональный </a:t>
            </a:r>
            <a:r>
              <a:rPr lang="ru-RU" sz="2000" b="1" spc="-150" dirty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координатор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606233" y="1654271"/>
            <a:ext cx="2030631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spc="-150" dirty="0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Муниципальный</a:t>
            </a:r>
            <a:r>
              <a:rPr lang="ru-RU" b="1" dirty="0" smtClean="0">
                <a:solidFill>
                  <a:srgbClr val="1F397A"/>
                </a:solidFill>
                <a:latin typeface="Times New Roman" panose="02020603050405020304" pitchFamily="18" charset="0"/>
              </a:rPr>
              <a:t> </a:t>
            </a:r>
            <a:r>
              <a:rPr lang="ru-RU" b="1" spc="-150" dirty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координатор</a:t>
            </a:r>
            <a:r>
              <a:rPr lang="ru-RU" b="1" dirty="0" smtClean="0">
                <a:solidFill>
                  <a:srgbClr val="1F397A"/>
                </a:solidFill>
                <a:latin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0056533" y="1661798"/>
            <a:ext cx="2154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spc="-150" dirty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Образовательная</a:t>
            </a:r>
            <a:r>
              <a:rPr lang="ru-RU" sz="2000" b="1" spc="-150" dirty="0" smtClean="0">
                <a:solidFill>
                  <a:srgbClr val="1F397A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spc="-150" dirty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организация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2952922" y="1970185"/>
            <a:ext cx="884787" cy="725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9329674" y="1970185"/>
            <a:ext cx="884787" cy="725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5822814" y="1981339"/>
            <a:ext cx="884787" cy="725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1" name="Рисунок 2" descr="https://avatars.mds.yandex.net/i?id=29b39c73c1a2f3f656ee1b21c347987f7a4af7a1-8219140-images-thumbs&amp;n=1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19" r="14789" b="23750"/>
          <a:stretch>
            <a:fillRect/>
          </a:stretch>
        </p:blipFill>
        <p:spPr bwMode="auto">
          <a:xfrm>
            <a:off x="2204485" y="1649828"/>
            <a:ext cx="810963" cy="655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Скругленный прямоугольник 17"/>
          <p:cNvSpPr/>
          <p:nvPr/>
        </p:nvSpPr>
        <p:spPr>
          <a:xfrm>
            <a:off x="9989117" y="2758688"/>
            <a:ext cx="1967356" cy="1234565"/>
          </a:xfrm>
          <a:prstGeom prst="roundRect">
            <a:avLst/>
          </a:prstGeom>
          <a:solidFill>
            <a:schemeClr val="bg1">
              <a:alpha val="20000"/>
            </a:scheme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85750" indent="-285750" algn="just">
              <a:buClr>
                <a:srgbClr val="C0000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b="1" spc="-150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Внесение данных в ИС ГА</a:t>
            </a:r>
            <a:endParaRPr lang="ru-RU" b="1" spc="-150" dirty="0">
              <a:solidFill>
                <a:schemeClr val="tx1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041690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9673" y="336123"/>
            <a:ext cx="107788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215" algn="ctr">
              <a:spcAft>
                <a:spcPts val="0"/>
              </a:spcAft>
            </a:pPr>
            <a:r>
              <a:rPr lang="ru-RU" sz="2400" b="1" spc="-20" dirty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Первоочередные задачи </a:t>
            </a:r>
            <a:r>
              <a:rPr lang="ru-RU" sz="2400" b="1" spc="-20" dirty="0" err="1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аккредитационного</a:t>
            </a:r>
            <a:r>
              <a:rPr lang="ru-RU" sz="2400" b="1" spc="-20" dirty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 мониторинга в региональной системе образования</a:t>
            </a:r>
            <a:endParaRPr lang="ru-RU" sz="2400" dirty="0">
              <a:solidFill>
                <a:schemeClr val="accent2">
                  <a:lumMod val="50000"/>
                </a:schemeClr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4" name="Группа 33"/>
          <p:cNvGrpSpPr/>
          <p:nvPr/>
        </p:nvGrpSpPr>
        <p:grpSpPr>
          <a:xfrm>
            <a:off x="697835" y="2101164"/>
            <a:ext cx="4649243" cy="798703"/>
            <a:chOff x="231202" y="830341"/>
            <a:chExt cx="1472681" cy="2894782"/>
          </a:xfrm>
        </p:grpSpPr>
        <p:sp>
          <p:nvSpPr>
            <p:cNvPr id="8" name="Прямоугольник с двумя скругленными противолежащими углами 7"/>
            <p:cNvSpPr/>
            <p:nvPr/>
          </p:nvSpPr>
          <p:spPr>
            <a:xfrm>
              <a:off x="231202" y="830341"/>
              <a:ext cx="1400755" cy="2894782"/>
            </a:xfrm>
            <a:prstGeom prst="round2DiagRect">
              <a:avLst/>
            </a:prstGeom>
            <a:solidFill>
              <a:schemeClr val="bg1">
                <a:alpha val="20000"/>
              </a:schemeClr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b="1" spc="-150" dirty="0" smtClean="0">
                  <a:solidFill>
                    <a:schemeClr val="tx1"/>
                  </a:solidFill>
                  <a:latin typeface="PT Astra Serif" panose="020A0603040505020204" pitchFamily="18" charset="-52"/>
                  <a:ea typeface="PT Astra Serif" panose="020A0603040505020204" pitchFamily="18" charset="-52"/>
                </a:rPr>
                <a:t>Информирование руководителей ОО по вопросам организации и проведения АМ</a:t>
              </a:r>
              <a:endParaRPr lang="ru-RU" b="1" spc="-150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574528" y="947208"/>
              <a:ext cx="1129355" cy="17871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endParaRPr lang="ru-RU" sz="4400" spc="600" dirty="0">
                <a:solidFill>
                  <a:schemeClr val="accent2">
                    <a:lumMod val="50000"/>
                    <a:alpha val="41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628648" y="3100552"/>
            <a:ext cx="4524537" cy="1306289"/>
          </a:xfrm>
          <a:prstGeom prst="round2DiagRect">
            <a:avLst/>
          </a:prstGeom>
          <a:solidFill>
            <a:schemeClr val="bg1">
              <a:alpha val="20000"/>
            </a:scheme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b="1" spc="-150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Размещение </a:t>
            </a:r>
            <a:r>
              <a:rPr lang="ru-RU" b="1" spc="-150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на официальных сайтах </a:t>
            </a:r>
            <a:r>
              <a:rPr lang="ru-RU" b="1" spc="-150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ОМСУ нормативных </a:t>
            </a:r>
            <a:r>
              <a:rPr lang="ru-RU" b="1" spc="-150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документов, регулирующих вопросы проведения </a:t>
            </a:r>
            <a:r>
              <a:rPr lang="ru-RU" b="1" spc="-150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АМ, контактных данных </a:t>
            </a:r>
            <a:r>
              <a:rPr lang="ru-RU" b="1" spc="-150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муниципального координатора</a:t>
            </a:r>
          </a:p>
        </p:txBody>
      </p:sp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580700" y="4590516"/>
            <a:ext cx="4616921" cy="948135"/>
          </a:xfrm>
          <a:prstGeom prst="round2DiagRect">
            <a:avLst/>
          </a:prstGeom>
          <a:solidFill>
            <a:schemeClr val="bg1">
              <a:alpha val="26000"/>
            </a:scheme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b="1" spc="-150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Анализ официальных сайтов </a:t>
            </a:r>
            <a:r>
              <a:rPr lang="ru-RU" b="1" spc="-150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ОО на </a:t>
            </a:r>
            <a:r>
              <a:rPr lang="ru-RU" b="1" spc="-150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предмет наличия копий </a:t>
            </a:r>
            <a:r>
              <a:rPr lang="ru-RU" b="1" spc="-150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документов и </a:t>
            </a:r>
            <a:r>
              <a:rPr lang="ru-RU" b="1" spc="-150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информации в соответствии с </a:t>
            </a:r>
            <a:r>
              <a:rPr lang="ru-RU" b="1" spc="-150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показателями АМ</a:t>
            </a:r>
            <a:endParaRPr lang="ru-RU" b="1" spc="-150" dirty="0">
              <a:solidFill>
                <a:schemeClr val="tx1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grpSp>
        <p:nvGrpSpPr>
          <p:cNvPr id="37" name="Группа 36"/>
          <p:cNvGrpSpPr/>
          <p:nvPr/>
        </p:nvGrpSpPr>
        <p:grpSpPr>
          <a:xfrm>
            <a:off x="8412480" y="2027170"/>
            <a:ext cx="3577844" cy="3798864"/>
            <a:chOff x="4849104" y="-214297"/>
            <a:chExt cx="3601259" cy="3601770"/>
          </a:xfrm>
        </p:grpSpPr>
        <p:sp>
          <p:nvSpPr>
            <p:cNvPr id="19" name="Прямоугольник с двумя скругленными противолежащими углами 18"/>
            <p:cNvSpPr/>
            <p:nvPr/>
          </p:nvSpPr>
          <p:spPr>
            <a:xfrm>
              <a:off x="5759333" y="-214297"/>
              <a:ext cx="2691030" cy="1314650"/>
            </a:xfrm>
            <a:prstGeom prst="round2DiagRect">
              <a:avLst/>
            </a:prstGeom>
            <a:solidFill>
              <a:schemeClr val="bg1">
                <a:alpha val="20000"/>
              </a:schemeClr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b="1" spc="-150" dirty="0">
                  <a:solidFill>
                    <a:schemeClr val="tx1"/>
                  </a:solidFill>
                  <a:latin typeface="PT Astra Serif" panose="020A0603040505020204" pitchFamily="18" charset="-52"/>
                  <a:ea typeface="PT Astra Serif" panose="020A0603040505020204" pitchFamily="18" charset="-52"/>
                </a:rPr>
                <a:t>Определение ответственных специалистов, обеспечивающих техническое сопровождение проведения АМ</a:t>
              </a: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4849104" y="2042874"/>
              <a:ext cx="1129355" cy="13445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endParaRPr lang="ru-RU" sz="8000" spc="600" dirty="0">
                <a:solidFill>
                  <a:schemeClr val="accent2">
                    <a:lumMod val="50000"/>
                    <a:alpha val="41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6106292" y="2039216"/>
            <a:ext cx="3091542" cy="1397075"/>
          </a:xfrm>
          <a:prstGeom prst="round2DiagRect">
            <a:avLst/>
          </a:prstGeom>
          <a:solidFill>
            <a:schemeClr val="bg1">
              <a:alpha val="20000"/>
            </a:scheme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b="1" spc="-150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Определение ответственных лиц за выполнение </a:t>
            </a:r>
            <a:r>
              <a:rPr lang="ru-RU" b="1" spc="-150" dirty="0" err="1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аккредитационных</a:t>
            </a:r>
            <a:r>
              <a:rPr lang="ru-RU" b="1" spc="-150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показателей по каждой </a:t>
            </a:r>
            <a:r>
              <a:rPr lang="ru-RU" b="1" spc="-150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ОП (по </a:t>
            </a:r>
            <a:r>
              <a:rPr lang="ru-RU" b="1" spc="-150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каждому </a:t>
            </a:r>
            <a:r>
              <a:rPr lang="ru-RU" b="1" spc="-150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АП)</a:t>
            </a:r>
            <a:endParaRPr lang="ru-RU" b="1" spc="-150" dirty="0">
              <a:solidFill>
                <a:schemeClr val="tx1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grpSp>
        <p:nvGrpSpPr>
          <p:cNvPr id="43" name="Группа 42"/>
          <p:cNvGrpSpPr/>
          <p:nvPr/>
        </p:nvGrpSpPr>
        <p:grpSpPr>
          <a:xfrm>
            <a:off x="8682446" y="4784218"/>
            <a:ext cx="3091544" cy="2175132"/>
            <a:chOff x="3838223" y="3689196"/>
            <a:chExt cx="3451564" cy="2175132"/>
          </a:xfrm>
        </p:grpSpPr>
        <p:sp>
          <p:nvSpPr>
            <p:cNvPr id="22" name="Прямоугольник с двумя скругленными противолежащими углами 21"/>
            <p:cNvSpPr/>
            <p:nvPr/>
          </p:nvSpPr>
          <p:spPr>
            <a:xfrm>
              <a:off x="3838223" y="3689196"/>
              <a:ext cx="3451564" cy="1650637"/>
            </a:xfrm>
            <a:prstGeom prst="round2DiagRect">
              <a:avLst/>
            </a:prstGeom>
            <a:solidFill>
              <a:schemeClr val="bg1">
                <a:alpha val="20000"/>
              </a:schemeClr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b="1" spc="-150" dirty="0">
                  <a:solidFill>
                    <a:schemeClr val="tx1"/>
                  </a:solidFill>
                  <a:latin typeface="PT Astra Serif" panose="020A0603040505020204" pitchFamily="18" charset="-52"/>
                  <a:ea typeface="PT Astra Serif" panose="020A0603040505020204" pitchFamily="18" charset="-52"/>
                </a:rPr>
                <a:t>Обеспечение готовности </a:t>
              </a:r>
              <a:r>
                <a:rPr lang="ru-RU" b="1" spc="-150" dirty="0" smtClean="0">
                  <a:solidFill>
                    <a:schemeClr val="tx1"/>
                  </a:solidFill>
                  <a:latin typeface="PT Astra Serif" panose="020A0603040505020204" pitchFamily="18" charset="-52"/>
                  <a:ea typeface="PT Astra Serif" panose="020A0603040505020204" pitchFamily="18" charset="-52"/>
                </a:rPr>
                <a:t>ОО. </a:t>
              </a:r>
              <a:r>
                <a:rPr lang="ru-RU" b="1" spc="-150" dirty="0">
                  <a:solidFill>
                    <a:schemeClr val="tx1"/>
                  </a:solidFill>
                  <a:latin typeface="PT Astra Serif" panose="020A0603040505020204" pitchFamily="18" charset="-52"/>
                  <a:ea typeface="PT Astra Serif" panose="020A0603040505020204" pitchFamily="18" charset="-52"/>
                </a:rPr>
                <a:t>Предварительный сбор и оценка данных АМ. Проведение самоанализа готовности ОО</a:t>
              </a:r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4776365" y="4519729"/>
              <a:ext cx="1129355" cy="13445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endParaRPr lang="ru-RU" sz="8000" spc="600" dirty="0">
                <a:solidFill>
                  <a:schemeClr val="accent2">
                    <a:lumMod val="50000"/>
                    <a:alpha val="41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2" name="Группа 41"/>
          <p:cNvGrpSpPr/>
          <p:nvPr/>
        </p:nvGrpSpPr>
        <p:grpSpPr>
          <a:xfrm>
            <a:off x="6106292" y="4326267"/>
            <a:ext cx="2284612" cy="2183655"/>
            <a:chOff x="8660723" y="1847664"/>
            <a:chExt cx="2284612" cy="2183655"/>
          </a:xfrm>
        </p:grpSpPr>
        <p:sp>
          <p:nvSpPr>
            <p:cNvPr id="21" name="Прямоугольник с двумя скругленными противолежащими углами 20"/>
            <p:cNvSpPr/>
            <p:nvPr/>
          </p:nvSpPr>
          <p:spPr>
            <a:xfrm>
              <a:off x="8841412" y="2341065"/>
              <a:ext cx="2103923" cy="1690254"/>
            </a:xfrm>
            <a:prstGeom prst="round2DiagRect">
              <a:avLst/>
            </a:prstGeom>
            <a:solidFill>
              <a:schemeClr val="bg1">
                <a:alpha val="20000"/>
              </a:schemeClr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b="1" spc="-150" dirty="0">
                  <a:solidFill>
                    <a:schemeClr val="tx1"/>
                  </a:solidFill>
                  <a:latin typeface="PT Astra Serif" panose="020A0603040505020204" pitchFamily="18" charset="-52"/>
                  <a:ea typeface="PT Astra Serif" panose="020A0603040505020204" pitchFamily="18" charset="-52"/>
                </a:rPr>
                <a:t>Подготовка ответственных лиц к внесению данных </a:t>
              </a:r>
              <a:r>
                <a:rPr lang="ru-RU" b="1" spc="-150" dirty="0" smtClean="0">
                  <a:solidFill>
                    <a:schemeClr val="tx1"/>
                  </a:solidFill>
                  <a:latin typeface="PT Astra Serif" panose="020A0603040505020204" pitchFamily="18" charset="-52"/>
                  <a:ea typeface="PT Astra Serif" panose="020A0603040505020204" pitchFamily="18" charset="-52"/>
                </a:rPr>
                <a:t>в       ИС ГА, изучение методики расчета АП </a:t>
              </a:r>
              <a:endParaRPr lang="ru-RU" b="1" spc="-150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endParaRPr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8660723" y="1847664"/>
              <a:ext cx="1129355" cy="13445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endParaRPr lang="ru-RU" sz="8000" spc="600" dirty="0">
                <a:solidFill>
                  <a:schemeClr val="accent2">
                    <a:lumMod val="50000"/>
                    <a:alpha val="41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1" name="Прямоугольник 40"/>
          <p:cNvSpPr/>
          <p:nvPr/>
        </p:nvSpPr>
        <p:spPr>
          <a:xfrm>
            <a:off x="10509075" y="3653968"/>
            <a:ext cx="1129355" cy="1344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8000" spc="600" dirty="0">
              <a:solidFill>
                <a:schemeClr val="accent2">
                  <a:lumMod val="50000"/>
                  <a:alpha val="41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51" name="Группа 50"/>
          <p:cNvGrpSpPr/>
          <p:nvPr/>
        </p:nvGrpSpPr>
        <p:grpSpPr>
          <a:xfrm>
            <a:off x="1588798" y="1174454"/>
            <a:ext cx="2501500" cy="768074"/>
            <a:chOff x="2481136" y="1435506"/>
            <a:chExt cx="2501500" cy="768074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2481136" y="1491200"/>
              <a:ext cx="184265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b="1" spc="-150" dirty="0" smtClean="0">
                  <a:solidFill>
                    <a:srgbClr val="000000"/>
                  </a:solidFill>
                  <a:latin typeface="PT Astra Serif" panose="020A0603040505020204" pitchFamily="18" charset="-52"/>
                  <a:ea typeface="PT Astra Serif" panose="020A0603040505020204" pitchFamily="18" charset="-52"/>
                </a:rPr>
                <a:t>Муниципальные </a:t>
              </a:r>
              <a:r>
                <a:rPr lang="ru-RU" b="1" spc="-150" dirty="0">
                  <a:solidFill>
                    <a:srgbClr val="000000"/>
                  </a:solidFill>
                  <a:latin typeface="PT Astra Serif" panose="020A0603040505020204" pitchFamily="18" charset="-52"/>
                  <a:ea typeface="PT Astra Serif" panose="020A0603040505020204" pitchFamily="18" charset="-52"/>
                </a:rPr>
                <a:t>координаторы </a:t>
              </a:r>
            </a:p>
          </p:txBody>
        </p:sp>
        <p:sp>
          <p:nvSpPr>
            <p:cNvPr id="48" name="Скругленный прямоугольник 47"/>
            <p:cNvSpPr/>
            <p:nvPr/>
          </p:nvSpPr>
          <p:spPr>
            <a:xfrm>
              <a:off x="2517406" y="1435506"/>
              <a:ext cx="2465230" cy="768074"/>
            </a:xfrm>
            <a:prstGeom prst="roundRect">
              <a:avLst/>
            </a:prstGeom>
            <a:noFill/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9" name="Picture 4" descr="https://image.pngaaa.com/836/6246836-middle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558" t="7121" r="23432" b="6870"/>
            <a:stretch/>
          </p:blipFill>
          <p:spPr bwMode="auto">
            <a:xfrm>
              <a:off x="4166110" y="1482871"/>
              <a:ext cx="665018" cy="6629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3" name="Группа 52"/>
          <p:cNvGrpSpPr/>
          <p:nvPr/>
        </p:nvGrpSpPr>
        <p:grpSpPr>
          <a:xfrm>
            <a:off x="7965119" y="1275540"/>
            <a:ext cx="2543956" cy="674269"/>
            <a:chOff x="5648972" y="1407568"/>
            <a:chExt cx="2543956" cy="674269"/>
          </a:xfrm>
        </p:grpSpPr>
        <p:sp>
          <p:nvSpPr>
            <p:cNvPr id="54" name="Прямоугольник 53"/>
            <p:cNvSpPr/>
            <p:nvPr/>
          </p:nvSpPr>
          <p:spPr>
            <a:xfrm>
              <a:off x="5648972" y="1557554"/>
              <a:ext cx="203661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b="1" spc="-150" dirty="0" smtClean="0">
                  <a:solidFill>
                    <a:srgbClr val="000000"/>
                  </a:solidFill>
                  <a:latin typeface="PT Astra Serif" panose="020A0603040505020204" pitchFamily="18" charset="-52"/>
                  <a:ea typeface="PT Astra Serif" panose="020A0603040505020204" pitchFamily="18" charset="-52"/>
                </a:rPr>
                <a:t>Руководители </a:t>
              </a:r>
              <a:r>
                <a:rPr lang="ru-RU" b="1" spc="-150" dirty="0">
                  <a:solidFill>
                    <a:srgbClr val="000000"/>
                  </a:solidFill>
                  <a:latin typeface="PT Astra Serif" panose="020A0603040505020204" pitchFamily="18" charset="-52"/>
                  <a:ea typeface="PT Astra Serif" panose="020A0603040505020204" pitchFamily="18" charset="-52"/>
                </a:rPr>
                <a:t>ОО</a:t>
              </a:r>
              <a:r>
                <a:rPr lang="ru-RU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 	</a:t>
              </a:r>
            </a:p>
          </p:txBody>
        </p:sp>
        <p:sp>
          <p:nvSpPr>
            <p:cNvPr id="55" name="Скругленный прямоугольник 54"/>
            <p:cNvSpPr/>
            <p:nvPr/>
          </p:nvSpPr>
          <p:spPr>
            <a:xfrm>
              <a:off x="5695915" y="1407568"/>
              <a:ext cx="2497013" cy="674269"/>
            </a:xfrm>
            <a:prstGeom prst="round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6" name="Picture 2" descr="https://avatars.mds.yandex.net/i?id=0f9c39f7e0c9eb9f2492f0fff15b15fcfa3689f7-9053088-images-thumbs&amp;n=1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55402" y="1476928"/>
              <a:ext cx="601221" cy="6031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7" name="Прямоугольник с двумя скругленными противолежащими углами 56"/>
          <p:cNvSpPr/>
          <p:nvPr/>
        </p:nvSpPr>
        <p:spPr>
          <a:xfrm>
            <a:off x="6842213" y="3574389"/>
            <a:ext cx="4524537" cy="1016128"/>
          </a:xfrm>
          <a:prstGeom prst="round2DiagRect">
            <a:avLst/>
          </a:prstGeom>
          <a:solidFill>
            <a:schemeClr val="bg1">
              <a:alpha val="20000"/>
            </a:scheme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b="1" spc="-150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Размещение </a:t>
            </a:r>
            <a:r>
              <a:rPr lang="ru-RU" b="1" spc="-150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на официальных сайтах </a:t>
            </a:r>
            <a:r>
              <a:rPr lang="ru-RU" b="1" spc="-150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ОО нормативных </a:t>
            </a:r>
            <a:r>
              <a:rPr lang="ru-RU" b="1" spc="-150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документов, регулирующих вопросы проведения АМ</a:t>
            </a:r>
            <a:r>
              <a:rPr lang="ru-RU" b="1" spc="-150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.</a:t>
            </a:r>
            <a:endParaRPr lang="ru-RU" b="1" spc="-150" dirty="0">
              <a:solidFill>
                <a:schemeClr val="tx1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907939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3" y="3693476"/>
            <a:ext cx="7559722" cy="1023582"/>
          </a:xfrm>
        </p:spPr>
        <p:txBody>
          <a:bodyPr>
            <a:normAutofit/>
          </a:bodyPr>
          <a:lstStyle/>
          <a:p>
            <a:pPr algn="ctr"/>
            <a:r>
              <a:rPr lang="ru-RU" sz="3000" b="1" dirty="0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Спасибо за внимание!</a:t>
            </a:r>
            <a:endParaRPr lang="ru-RU" sz="3000" b="1" dirty="0">
              <a:solidFill>
                <a:schemeClr val="accent2">
                  <a:lumMod val="50000"/>
                </a:schemeClr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300" r="-73"/>
          <a:stretch/>
        </p:blipFill>
        <p:spPr>
          <a:xfrm>
            <a:off x="4046697" y="4451442"/>
            <a:ext cx="4001815" cy="2047164"/>
          </a:xfrm>
          <a:prstGeom prst="rect">
            <a:avLst/>
          </a:prstGeom>
          <a:effectLst>
            <a:softEdge rad="1016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-124596" y="997165"/>
            <a:ext cx="12344400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215" algn="just">
              <a:spcAft>
                <a:spcPts val="0"/>
              </a:spcAft>
            </a:pPr>
            <a:r>
              <a:rPr lang="ru-RU" sz="2300" b="1" spc="-20" dirty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Региональный координатор по вопросам проведения </a:t>
            </a:r>
            <a:r>
              <a:rPr lang="ru-RU" sz="2300" b="1" spc="-20" dirty="0" err="1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аккредитационного</a:t>
            </a:r>
            <a:r>
              <a:rPr lang="ru-RU" sz="2300" b="1" spc="-20" dirty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spc="-20" dirty="0" smtClean="0">
                <a:solidFill>
                  <a:schemeClr val="accent2">
                    <a:lumMod val="50000"/>
                  </a:schemeClr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мониторинга</a:t>
            </a:r>
            <a:endParaRPr lang="ru-RU" sz="23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31465" y="2938235"/>
            <a:ext cx="6096000" cy="87889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spc="-20" dirty="0" smtClean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контактные </a:t>
            </a:r>
            <a:r>
              <a:rPr lang="ru-RU" b="1" spc="-20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данные – 8(4872) 24-53-26, </a:t>
            </a:r>
            <a:r>
              <a:rPr lang="en-US" b="1" u="sng" spc="-20" dirty="0">
                <a:solidFill>
                  <a:srgbClr val="000000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Anna</a:t>
            </a:r>
            <a:r>
              <a:rPr lang="ru-RU" b="1" u="sng" spc="-20" dirty="0">
                <a:solidFill>
                  <a:srgbClr val="000000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.</a:t>
            </a:r>
            <a:r>
              <a:rPr lang="en-US" b="1" u="sng" spc="-20" dirty="0" err="1">
                <a:solidFill>
                  <a:srgbClr val="000000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Bukolova</a:t>
            </a:r>
            <a:r>
              <a:rPr lang="ru-RU" b="1" u="sng" spc="-20" dirty="0">
                <a:solidFill>
                  <a:srgbClr val="000000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@</a:t>
            </a:r>
            <a:r>
              <a:rPr lang="en-US" b="1" u="sng" spc="-20" dirty="0" err="1">
                <a:solidFill>
                  <a:srgbClr val="000000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tularegion</a:t>
            </a:r>
            <a:r>
              <a:rPr lang="ru-RU" b="1" u="sng" spc="-20" dirty="0">
                <a:solidFill>
                  <a:srgbClr val="000000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.</a:t>
            </a:r>
            <a:r>
              <a:rPr lang="en-US" b="1" u="sng" spc="-20" dirty="0" err="1">
                <a:solidFill>
                  <a:srgbClr val="000000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ru</a:t>
            </a:r>
            <a:r>
              <a:rPr lang="ru-RU" b="1" spc="-20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/>
          </a:p>
        </p:txBody>
      </p:sp>
      <p:pic>
        <p:nvPicPr>
          <p:cNvPr id="2050" name="Picture 2" descr="https://cdn-icons-png.flaticon.com/512/1876/187689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3" y="1604814"/>
            <a:ext cx="1332788" cy="1332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278680" y="1760190"/>
            <a:ext cx="7123489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0215" algn="just">
              <a:lnSpc>
                <a:spcPct val="150000"/>
              </a:lnSpc>
            </a:pPr>
            <a:r>
              <a:rPr lang="ru-RU" b="1" spc="-20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–  Буколова Анна </a:t>
            </a:r>
            <a:r>
              <a:rPr lang="ru-RU" b="1" spc="-20" dirty="0" smtClean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Владленовна, </a:t>
            </a:r>
          </a:p>
          <a:p>
            <a:pPr marL="450215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главный </a:t>
            </a:r>
            <a:r>
              <a:rPr lang="ru-RU" dirty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консультант департамента по контролю и надзору </a:t>
            </a:r>
            <a:endParaRPr lang="ru-RU" dirty="0" smtClean="0">
              <a:solidFill>
                <a:prstClr val="black"/>
              </a:solidFill>
              <a:latin typeface="PT Astra Serif" panose="020A0603040505020204" pitchFamily="18" charset="-52"/>
              <a:ea typeface="PT Astra Serif" panose="020A0603040505020204" pitchFamily="18" charset="-52"/>
              <a:cs typeface="Times New Roman" panose="02020603050405020304" pitchFamily="18" charset="0"/>
            </a:endParaRPr>
          </a:p>
          <a:p>
            <a:pPr marL="450215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в </a:t>
            </a:r>
            <a:r>
              <a:rPr lang="ru-RU" dirty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сфере образования министерства образования Тульской области</a:t>
            </a:r>
          </a:p>
          <a:p>
            <a:pPr marL="450215" algn="just">
              <a:lnSpc>
                <a:spcPct val="150000"/>
              </a:lnSpc>
              <a:spcAft>
                <a:spcPts val="0"/>
              </a:spcAft>
            </a:pPr>
            <a:r>
              <a:rPr lang="ru-RU" b="1" spc="-20" dirty="0" smtClean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909178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2808</TotalTime>
  <Words>522</Words>
  <Application>Microsoft Office PowerPoint</Application>
  <PresentationFormat>Широкоэкранный</PresentationFormat>
  <Paragraphs>77</Paragraphs>
  <Slides>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PT Astra Serif</vt:lpstr>
      <vt:lpstr>Times New Roman</vt:lpstr>
      <vt:lpstr>Wingdings</vt:lpstr>
      <vt:lpstr>Тема Office</vt:lpstr>
      <vt:lpstr>Аккредитационный   мониторинг системы образования</vt:lpstr>
      <vt:lpstr>Регламентирующие документы</vt:lpstr>
      <vt:lpstr>Жизненный цикл аккредитационного мониторинга 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Буколова Анна Владленовна</cp:lastModifiedBy>
  <cp:revision>261</cp:revision>
  <cp:lastPrinted>2023-09-06T08:46:14Z</cp:lastPrinted>
  <dcterms:created xsi:type="dcterms:W3CDTF">2023-04-07T06:38:51Z</dcterms:created>
  <dcterms:modified xsi:type="dcterms:W3CDTF">2023-09-06T08:57:14Z</dcterms:modified>
</cp:coreProperties>
</file>