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1"/>
  </p:sldMasterIdLst>
  <p:notesMasterIdLst>
    <p:notesMasterId r:id="rId30"/>
  </p:notesMasterIdLst>
  <p:handoutMasterIdLst>
    <p:handoutMasterId r:id="rId31"/>
  </p:handoutMasterIdLst>
  <p:sldIdLst>
    <p:sldId id="290" r:id="rId2"/>
    <p:sldId id="269" r:id="rId3"/>
    <p:sldId id="297" r:id="rId4"/>
    <p:sldId id="271" r:id="rId5"/>
    <p:sldId id="277" r:id="rId6"/>
    <p:sldId id="278" r:id="rId7"/>
    <p:sldId id="257" r:id="rId8"/>
    <p:sldId id="284" r:id="rId9"/>
    <p:sldId id="272" r:id="rId10"/>
    <p:sldId id="273" r:id="rId11"/>
    <p:sldId id="274" r:id="rId12"/>
    <p:sldId id="294" r:id="rId13"/>
    <p:sldId id="258" r:id="rId14"/>
    <p:sldId id="279" r:id="rId15"/>
    <p:sldId id="280" r:id="rId16"/>
    <p:sldId id="259" r:id="rId17"/>
    <p:sldId id="293" r:id="rId18"/>
    <p:sldId id="291" r:id="rId19"/>
    <p:sldId id="295" r:id="rId20"/>
    <p:sldId id="296" r:id="rId21"/>
    <p:sldId id="292" r:id="rId22"/>
    <p:sldId id="281" r:id="rId23"/>
    <p:sldId id="282" r:id="rId24"/>
    <p:sldId id="283" r:id="rId25"/>
    <p:sldId id="260" r:id="rId26"/>
    <p:sldId id="298" r:id="rId27"/>
    <p:sldId id="299" r:id="rId28"/>
    <p:sldId id="289" r:id="rId29"/>
  </p:sldIdLst>
  <p:sldSz cx="9144000" cy="6858000" type="screen4x3"/>
  <p:notesSz cx="6813550" cy="99456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5942" autoAdjust="0"/>
    <p:restoredTop sz="94686" autoAdjust="0"/>
  </p:normalViewPr>
  <p:slideViewPr>
    <p:cSldViewPr>
      <p:cViewPr varScale="1">
        <p:scale>
          <a:sx n="110" d="100"/>
          <a:sy n="110" d="100"/>
        </p:scale>
        <p:origin x="-1644" y="-90"/>
      </p:cViewPr>
      <p:guideLst>
        <p:guide orient="horz" pos="2160"/>
        <p:guide pos="2880"/>
      </p:guideLst>
    </p:cSldViewPr>
  </p:slideViewPr>
  <p:outlineViewPr>
    <p:cViewPr>
      <p:scale>
        <a:sx n="33" d="100"/>
        <a:sy n="33" d="100"/>
      </p:scale>
      <p:origin x="0" y="-14914"/>
    </p:cViewPr>
  </p:outlineViewPr>
  <p:notesTextViewPr>
    <p:cViewPr>
      <p:scale>
        <a:sx n="1" d="1"/>
        <a:sy n="1" d="1"/>
      </p:scale>
      <p:origin x="0" y="0"/>
    </p:cViewPr>
  </p:notesTextViewPr>
  <p:sorterViewPr>
    <p:cViewPr>
      <p:scale>
        <a:sx n="100" d="100"/>
        <a:sy n="100" d="100"/>
      </p:scale>
      <p:origin x="0" y="-4411"/>
    </p:cViewPr>
  </p:sorterViewPr>
  <p:notesViewPr>
    <p:cSldViewPr>
      <p:cViewPr varScale="1">
        <p:scale>
          <a:sx n="61" d="100"/>
          <a:sy n="61" d="100"/>
        </p:scale>
        <p:origin x="2669" y="53"/>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52750" cy="498475"/>
          </a:xfrm>
          <a:prstGeom prst="rect">
            <a:avLst/>
          </a:prstGeom>
        </p:spPr>
        <p:txBody>
          <a:bodyPr vert="horz" lIns="91430" tIns="45715" rIns="91430" bIns="45715" rtlCol="0"/>
          <a:lstStyle>
            <a:lvl1pPr algn="l">
              <a:defRPr sz="1200"/>
            </a:lvl1pPr>
          </a:lstStyle>
          <a:p>
            <a:endParaRPr lang="ru-RU"/>
          </a:p>
        </p:txBody>
      </p:sp>
      <p:sp>
        <p:nvSpPr>
          <p:cNvPr id="3" name="Дата 2"/>
          <p:cNvSpPr>
            <a:spLocks noGrp="1"/>
          </p:cNvSpPr>
          <p:nvPr>
            <p:ph type="dt" sz="quarter" idx="1"/>
          </p:nvPr>
        </p:nvSpPr>
        <p:spPr>
          <a:xfrm>
            <a:off x="3859213" y="0"/>
            <a:ext cx="2952750" cy="498475"/>
          </a:xfrm>
          <a:prstGeom prst="rect">
            <a:avLst/>
          </a:prstGeom>
        </p:spPr>
        <p:txBody>
          <a:bodyPr vert="horz" lIns="91430" tIns="45715" rIns="91430" bIns="45715" rtlCol="0"/>
          <a:lstStyle>
            <a:lvl1pPr algn="r">
              <a:defRPr sz="1200"/>
            </a:lvl1pPr>
          </a:lstStyle>
          <a:p>
            <a:fld id="{17D241B8-9E40-4F19-B9A4-681B1EDD4C3B}" type="datetimeFigureOut">
              <a:rPr lang="ru-RU" smtClean="0"/>
              <a:pPr/>
              <a:t>09.01.2018</a:t>
            </a:fld>
            <a:endParaRPr lang="ru-RU"/>
          </a:p>
        </p:txBody>
      </p:sp>
      <p:sp>
        <p:nvSpPr>
          <p:cNvPr id="4" name="Нижний колонтитул 3"/>
          <p:cNvSpPr>
            <a:spLocks noGrp="1"/>
          </p:cNvSpPr>
          <p:nvPr>
            <p:ph type="ftr" sz="quarter" idx="2"/>
          </p:nvPr>
        </p:nvSpPr>
        <p:spPr>
          <a:xfrm>
            <a:off x="0" y="9447214"/>
            <a:ext cx="2952750" cy="498475"/>
          </a:xfrm>
          <a:prstGeom prst="rect">
            <a:avLst/>
          </a:prstGeom>
        </p:spPr>
        <p:txBody>
          <a:bodyPr vert="horz" lIns="91430" tIns="45715" rIns="91430" bIns="45715" rtlCol="0" anchor="b"/>
          <a:lstStyle>
            <a:lvl1pPr algn="l">
              <a:defRPr sz="1200"/>
            </a:lvl1pPr>
          </a:lstStyle>
          <a:p>
            <a:endParaRPr lang="ru-RU"/>
          </a:p>
        </p:txBody>
      </p:sp>
      <p:sp>
        <p:nvSpPr>
          <p:cNvPr id="5" name="Номер слайда 4"/>
          <p:cNvSpPr>
            <a:spLocks noGrp="1"/>
          </p:cNvSpPr>
          <p:nvPr>
            <p:ph type="sldNum" sz="quarter" idx="3"/>
          </p:nvPr>
        </p:nvSpPr>
        <p:spPr>
          <a:xfrm>
            <a:off x="3859213" y="9447214"/>
            <a:ext cx="2952750" cy="498475"/>
          </a:xfrm>
          <a:prstGeom prst="rect">
            <a:avLst/>
          </a:prstGeom>
        </p:spPr>
        <p:txBody>
          <a:bodyPr vert="horz" lIns="91430" tIns="45715" rIns="91430" bIns="45715" rtlCol="0" anchor="b"/>
          <a:lstStyle>
            <a:lvl1pPr algn="r">
              <a:defRPr sz="1200"/>
            </a:lvl1pPr>
          </a:lstStyle>
          <a:p>
            <a:fld id="{F9440C92-0A2B-41FE-BED6-41A4F77C226F}" type="slidenum">
              <a:rPr lang="ru-RU" smtClean="0"/>
              <a:pPr/>
              <a:t>‹#›</a:t>
            </a:fld>
            <a:endParaRPr lang="ru-RU"/>
          </a:p>
        </p:txBody>
      </p:sp>
    </p:spTree>
    <p:extLst>
      <p:ext uri="{BB962C8B-B14F-4D97-AF65-F5344CB8AC3E}">
        <p14:creationId xmlns:p14="http://schemas.microsoft.com/office/powerpoint/2010/main" xmlns="" val="3001263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52538" cy="499012"/>
          </a:xfrm>
          <a:prstGeom prst="rect">
            <a:avLst/>
          </a:prstGeom>
        </p:spPr>
        <p:txBody>
          <a:bodyPr vert="horz" lIns="91430" tIns="45715" rIns="91430" bIns="45715" rtlCol="0"/>
          <a:lstStyle>
            <a:lvl1pPr algn="l">
              <a:defRPr sz="1200"/>
            </a:lvl1pPr>
          </a:lstStyle>
          <a:p>
            <a:endParaRPr lang="ru-RU"/>
          </a:p>
        </p:txBody>
      </p:sp>
      <p:sp>
        <p:nvSpPr>
          <p:cNvPr id="3" name="Дата 2"/>
          <p:cNvSpPr>
            <a:spLocks noGrp="1"/>
          </p:cNvSpPr>
          <p:nvPr>
            <p:ph type="dt" idx="1"/>
          </p:nvPr>
        </p:nvSpPr>
        <p:spPr>
          <a:xfrm>
            <a:off x="3859435" y="1"/>
            <a:ext cx="2952538" cy="499012"/>
          </a:xfrm>
          <a:prstGeom prst="rect">
            <a:avLst/>
          </a:prstGeom>
        </p:spPr>
        <p:txBody>
          <a:bodyPr vert="horz" lIns="91430" tIns="45715" rIns="91430" bIns="45715" rtlCol="0"/>
          <a:lstStyle>
            <a:lvl1pPr algn="r">
              <a:defRPr sz="1200"/>
            </a:lvl1pPr>
          </a:lstStyle>
          <a:p>
            <a:fld id="{F290BD25-C284-4CF3-BF17-1C8736CB8335}" type="datetimeFigureOut">
              <a:rPr lang="ru-RU" smtClean="0"/>
              <a:pPr/>
              <a:t>09.01.2018</a:t>
            </a:fld>
            <a:endParaRPr lang="ru-RU"/>
          </a:p>
        </p:txBody>
      </p:sp>
      <p:sp>
        <p:nvSpPr>
          <p:cNvPr id="4" name="Образ слайда 3"/>
          <p:cNvSpPr>
            <a:spLocks noGrp="1" noRot="1" noChangeAspect="1"/>
          </p:cNvSpPr>
          <p:nvPr>
            <p:ph type="sldImg" idx="2"/>
          </p:nvPr>
        </p:nvSpPr>
        <p:spPr>
          <a:xfrm>
            <a:off x="1168400" y="1243013"/>
            <a:ext cx="4476750" cy="3357562"/>
          </a:xfrm>
          <a:prstGeom prst="rect">
            <a:avLst/>
          </a:prstGeom>
          <a:noFill/>
          <a:ln w="12700">
            <a:solidFill>
              <a:prstClr val="black"/>
            </a:solidFill>
          </a:ln>
        </p:spPr>
        <p:txBody>
          <a:bodyPr vert="horz" lIns="91430" tIns="45715" rIns="91430" bIns="45715" rtlCol="0" anchor="ctr"/>
          <a:lstStyle/>
          <a:p>
            <a:endParaRPr lang="ru-RU"/>
          </a:p>
        </p:txBody>
      </p:sp>
      <p:sp>
        <p:nvSpPr>
          <p:cNvPr id="5" name="Заметки 4"/>
          <p:cNvSpPr>
            <a:spLocks noGrp="1"/>
          </p:cNvSpPr>
          <p:nvPr>
            <p:ph type="body" sz="quarter" idx="3"/>
          </p:nvPr>
        </p:nvSpPr>
        <p:spPr>
          <a:xfrm>
            <a:off x="681356" y="4786363"/>
            <a:ext cx="5450840" cy="3916115"/>
          </a:xfrm>
          <a:prstGeom prst="rect">
            <a:avLst/>
          </a:prstGeom>
        </p:spPr>
        <p:txBody>
          <a:bodyPr vert="horz" lIns="91430" tIns="45715" rIns="91430" bIns="45715"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446679"/>
            <a:ext cx="2952538" cy="499011"/>
          </a:xfrm>
          <a:prstGeom prst="rect">
            <a:avLst/>
          </a:prstGeom>
        </p:spPr>
        <p:txBody>
          <a:bodyPr vert="horz" lIns="91430" tIns="45715" rIns="91430" bIns="45715" rtlCol="0" anchor="b"/>
          <a:lstStyle>
            <a:lvl1pPr algn="l">
              <a:defRPr sz="1200"/>
            </a:lvl1pPr>
          </a:lstStyle>
          <a:p>
            <a:endParaRPr lang="ru-RU"/>
          </a:p>
        </p:txBody>
      </p:sp>
      <p:sp>
        <p:nvSpPr>
          <p:cNvPr id="7" name="Номер слайда 6"/>
          <p:cNvSpPr>
            <a:spLocks noGrp="1"/>
          </p:cNvSpPr>
          <p:nvPr>
            <p:ph type="sldNum" sz="quarter" idx="5"/>
          </p:nvPr>
        </p:nvSpPr>
        <p:spPr>
          <a:xfrm>
            <a:off x="3859435" y="9446679"/>
            <a:ext cx="2952538" cy="499011"/>
          </a:xfrm>
          <a:prstGeom prst="rect">
            <a:avLst/>
          </a:prstGeom>
        </p:spPr>
        <p:txBody>
          <a:bodyPr vert="horz" lIns="91430" tIns="45715" rIns="91430" bIns="45715" rtlCol="0" anchor="b"/>
          <a:lstStyle>
            <a:lvl1pPr algn="r">
              <a:defRPr sz="1200"/>
            </a:lvl1pPr>
          </a:lstStyle>
          <a:p>
            <a:fld id="{A23768F2-1661-4B28-B802-7F75A1E370E8}" type="slidenum">
              <a:rPr lang="ru-RU" smtClean="0"/>
              <a:pPr/>
              <a:t>‹#›</a:t>
            </a:fld>
            <a:endParaRPr lang="ru-RU"/>
          </a:p>
        </p:txBody>
      </p:sp>
    </p:spTree>
    <p:extLst>
      <p:ext uri="{BB962C8B-B14F-4D97-AF65-F5344CB8AC3E}">
        <p14:creationId xmlns:p14="http://schemas.microsoft.com/office/powerpoint/2010/main" xmlns="" val="3669899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Образ слайда 1"/>
          <p:cNvSpPr>
            <a:spLocks noGrp="1" noRot="1" noChangeAspect="1" noTextEdit="1"/>
          </p:cNvSpPr>
          <p:nvPr>
            <p:ph type="sldImg"/>
          </p:nvPr>
        </p:nvSpPr>
        <p:spPr bwMode="auto">
          <a:noFill/>
          <a:ln>
            <a:solidFill>
              <a:srgbClr val="000000"/>
            </a:solidFill>
            <a:miter lim="800000"/>
            <a:headEnd/>
            <a:tailEnd/>
          </a:ln>
        </p:spPr>
      </p:sp>
      <p:sp>
        <p:nvSpPr>
          <p:cNvPr id="15363"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dirty="0" smtClean="0"/>
          </a:p>
        </p:txBody>
      </p:sp>
      <p:sp>
        <p:nvSpPr>
          <p:cNvPr id="33796"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7FE0E0A-2513-4B96-8E54-A032E8B63D70}" type="slidenum">
              <a:rPr lang="ru-RU" smtClean="0">
                <a:solidFill>
                  <a:prstClr val="black"/>
                </a:solidFill>
              </a:rPr>
              <a:pPr>
                <a:defRPr/>
              </a:pPr>
              <a:t>1</a:t>
            </a:fld>
            <a:endParaRPr lang="ru-RU" smtClean="0">
              <a:solidFill>
                <a:prstClr val="black"/>
              </a:solidFill>
            </a:endParaRPr>
          </a:p>
        </p:txBody>
      </p:sp>
    </p:spTree>
    <p:extLst>
      <p:ext uri="{BB962C8B-B14F-4D97-AF65-F5344CB8AC3E}">
        <p14:creationId xmlns:p14="http://schemas.microsoft.com/office/powerpoint/2010/main" xmlns="" val="1193245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23768F2-1661-4B28-B802-7F75A1E370E8}" type="slidenum">
              <a:rPr lang="ru-RU" smtClean="0"/>
              <a:pPr/>
              <a:t>2</a:t>
            </a:fld>
            <a:endParaRPr lang="ru-RU"/>
          </a:p>
        </p:txBody>
      </p:sp>
    </p:spTree>
    <p:extLst>
      <p:ext uri="{BB962C8B-B14F-4D97-AF65-F5344CB8AC3E}">
        <p14:creationId xmlns:p14="http://schemas.microsoft.com/office/powerpoint/2010/main" xmlns="" val="179280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23768F2-1661-4B28-B802-7F75A1E370E8}" type="slidenum">
              <a:rPr lang="ru-RU" smtClean="0"/>
              <a:pPr/>
              <a:t>4</a:t>
            </a:fld>
            <a:endParaRPr lang="ru-RU"/>
          </a:p>
        </p:txBody>
      </p:sp>
    </p:spTree>
    <p:extLst>
      <p:ext uri="{BB962C8B-B14F-4D97-AF65-F5344CB8AC3E}">
        <p14:creationId xmlns:p14="http://schemas.microsoft.com/office/powerpoint/2010/main" xmlns="" val="3125050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198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altLang="ru-RU" smtClean="0">
              <a:cs typeface="Arial" panose="020B0604020202020204" pitchFamily="34" charset="0"/>
            </a:endParaRP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20647">
              <a:spcBef>
                <a:spcPct val="30000"/>
              </a:spcBef>
              <a:defRPr kumimoji="1" sz="1200">
                <a:solidFill>
                  <a:schemeClr val="tx1"/>
                </a:solidFill>
                <a:latin typeface="Calibri" panose="020F0502020204030204" pitchFamily="34" charset="0"/>
                <a:cs typeface="Arial" panose="020B0604020202020204" pitchFamily="34" charset="0"/>
              </a:defRPr>
            </a:lvl1pPr>
            <a:lvl2pPr marL="742867" indent="-285718" defTabSz="920647">
              <a:spcBef>
                <a:spcPct val="30000"/>
              </a:spcBef>
              <a:defRPr kumimoji="1" sz="1200">
                <a:solidFill>
                  <a:schemeClr val="tx1"/>
                </a:solidFill>
                <a:latin typeface="Calibri" panose="020F0502020204030204" pitchFamily="34" charset="0"/>
                <a:cs typeface="Arial" panose="020B0604020202020204" pitchFamily="34" charset="0"/>
              </a:defRPr>
            </a:lvl2pPr>
            <a:lvl3pPr marL="1142873"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3pPr>
            <a:lvl4pPr marL="1600022"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4pPr>
            <a:lvl5pPr marL="2057171"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5pPr>
            <a:lvl6pPr marL="2514320"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6pPr>
            <a:lvl7pPr marL="2971470"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7pPr>
            <a:lvl8pPr marL="3428618"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8pPr>
            <a:lvl9pPr marL="3885768"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9pPr>
          </a:lstStyle>
          <a:p>
            <a:pPr>
              <a:spcBef>
                <a:spcPct val="0"/>
              </a:spcBef>
            </a:pPr>
            <a:fld id="{3958142C-C5B7-4BCA-893E-99FD9F4D6C8A}" type="slidenum">
              <a:rPr kumimoji="0" lang="en-US" altLang="ru-RU" smtClean="0">
                <a:latin typeface="Arial" panose="020B0604020202020204" pitchFamily="34" charset="0"/>
              </a:rPr>
              <a:pPr>
                <a:spcBef>
                  <a:spcPct val="0"/>
                </a:spcBef>
              </a:pPr>
              <a:t>5</a:t>
            </a:fld>
            <a:endParaRPr kumimoji="0" lang="en-US" altLang="ru-RU" smtClean="0">
              <a:latin typeface="Arial" panose="020B0604020202020204" pitchFamily="34" charset="0"/>
            </a:endParaRPr>
          </a:p>
        </p:txBody>
      </p:sp>
    </p:spTree>
    <p:extLst>
      <p:ext uri="{BB962C8B-B14F-4D97-AF65-F5344CB8AC3E}">
        <p14:creationId xmlns:p14="http://schemas.microsoft.com/office/powerpoint/2010/main" xmlns="" val="3031528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198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altLang="ru-RU" smtClean="0">
              <a:cs typeface="Arial" panose="020B0604020202020204" pitchFamily="34" charset="0"/>
            </a:endParaRP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20647">
              <a:spcBef>
                <a:spcPct val="30000"/>
              </a:spcBef>
              <a:defRPr kumimoji="1" sz="1200">
                <a:solidFill>
                  <a:schemeClr val="tx1"/>
                </a:solidFill>
                <a:latin typeface="Calibri" panose="020F0502020204030204" pitchFamily="34" charset="0"/>
                <a:cs typeface="Arial" panose="020B0604020202020204" pitchFamily="34" charset="0"/>
              </a:defRPr>
            </a:lvl1pPr>
            <a:lvl2pPr marL="742867" indent="-285718" defTabSz="920647">
              <a:spcBef>
                <a:spcPct val="30000"/>
              </a:spcBef>
              <a:defRPr kumimoji="1" sz="1200">
                <a:solidFill>
                  <a:schemeClr val="tx1"/>
                </a:solidFill>
                <a:latin typeface="Calibri" panose="020F0502020204030204" pitchFamily="34" charset="0"/>
                <a:cs typeface="Arial" panose="020B0604020202020204" pitchFamily="34" charset="0"/>
              </a:defRPr>
            </a:lvl2pPr>
            <a:lvl3pPr marL="1142873"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3pPr>
            <a:lvl4pPr marL="1600022"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4pPr>
            <a:lvl5pPr marL="2057171"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5pPr>
            <a:lvl6pPr marL="2514320"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6pPr>
            <a:lvl7pPr marL="2971470"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7pPr>
            <a:lvl8pPr marL="3428618"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8pPr>
            <a:lvl9pPr marL="3885768"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9pPr>
          </a:lstStyle>
          <a:p>
            <a:pPr>
              <a:spcBef>
                <a:spcPct val="0"/>
              </a:spcBef>
            </a:pPr>
            <a:fld id="{3958142C-C5B7-4BCA-893E-99FD9F4D6C8A}" type="slidenum">
              <a:rPr kumimoji="0" lang="en-US" altLang="ru-RU" smtClean="0">
                <a:latin typeface="Arial" panose="020B0604020202020204" pitchFamily="34" charset="0"/>
              </a:rPr>
              <a:pPr>
                <a:spcBef>
                  <a:spcPct val="0"/>
                </a:spcBef>
              </a:pPr>
              <a:t>6</a:t>
            </a:fld>
            <a:endParaRPr kumimoji="0" lang="en-US" altLang="ru-RU" smtClean="0">
              <a:latin typeface="Arial" panose="020B0604020202020204" pitchFamily="34" charset="0"/>
            </a:endParaRPr>
          </a:p>
        </p:txBody>
      </p:sp>
    </p:spTree>
    <p:extLst>
      <p:ext uri="{BB962C8B-B14F-4D97-AF65-F5344CB8AC3E}">
        <p14:creationId xmlns:p14="http://schemas.microsoft.com/office/powerpoint/2010/main" xmlns="" val="5855381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229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en-US" altLang="ru-RU" smtClean="0">
              <a:cs typeface="Arial" panose="020B0604020202020204" pitchFamily="34" charset="0"/>
            </a:endParaRPr>
          </a:p>
        </p:txBody>
      </p:sp>
      <p:sp>
        <p:nvSpPr>
          <p:cNvPr id="12292"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20647">
              <a:spcBef>
                <a:spcPct val="30000"/>
              </a:spcBef>
              <a:defRPr kumimoji="1" sz="1200">
                <a:solidFill>
                  <a:schemeClr val="tx1"/>
                </a:solidFill>
                <a:latin typeface="Calibri" panose="020F0502020204030204" pitchFamily="34" charset="0"/>
                <a:cs typeface="Arial" panose="020B0604020202020204" pitchFamily="34" charset="0"/>
              </a:defRPr>
            </a:lvl1pPr>
            <a:lvl2pPr marL="742867" indent="-285718" defTabSz="920647">
              <a:spcBef>
                <a:spcPct val="30000"/>
              </a:spcBef>
              <a:defRPr kumimoji="1" sz="1200">
                <a:solidFill>
                  <a:schemeClr val="tx1"/>
                </a:solidFill>
                <a:latin typeface="Calibri" panose="020F0502020204030204" pitchFamily="34" charset="0"/>
                <a:cs typeface="Arial" panose="020B0604020202020204" pitchFamily="34" charset="0"/>
              </a:defRPr>
            </a:lvl2pPr>
            <a:lvl3pPr marL="1142873"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3pPr>
            <a:lvl4pPr marL="1600022"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4pPr>
            <a:lvl5pPr marL="2057171"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5pPr>
            <a:lvl6pPr marL="2514320"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6pPr>
            <a:lvl7pPr marL="2971470"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7pPr>
            <a:lvl8pPr marL="3428618"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8pPr>
            <a:lvl9pPr marL="3885768"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9pPr>
          </a:lstStyle>
          <a:p>
            <a:pPr>
              <a:spcBef>
                <a:spcPct val="0"/>
              </a:spcBef>
            </a:pPr>
            <a:fld id="{E24A6575-6114-4717-BEAC-F6C765DA8914}" type="slidenum">
              <a:rPr kumimoji="0" lang="en-US" altLang="ru-RU" smtClean="0">
                <a:latin typeface="Arial" panose="020B0604020202020204" pitchFamily="34" charset="0"/>
              </a:rPr>
              <a:pPr>
                <a:spcBef>
                  <a:spcPct val="0"/>
                </a:spcBef>
              </a:pPr>
              <a:t>18</a:t>
            </a:fld>
            <a:endParaRPr kumimoji="0" lang="en-US" altLang="ru-RU" smtClean="0">
              <a:latin typeface="Arial" panose="020B0604020202020204" pitchFamily="34" charset="0"/>
            </a:endParaRPr>
          </a:p>
        </p:txBody>
      </p:sp>
    </p:spTree>
    <p:extLst>
      <p:ext uri="{BB962C8B-B14F-4D97-AF65-F5344CB8AC3E}">
        <p14:creationId xmlns:p14="http://schemas.microsoft.com/office/powerpoint/2010/main" xmlns="" val="27192868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Образ слайда 1"/>
          <p:cNvSpPr>
            <a:spLocks noGrp="1" noRot="1" noChangeAspect="1" noTextEdit="1"/>
          </p:cNvSpPr>
          <p:nvPr>
            <p:ph type="sldImg"/>
          </p:nvPr>
        </p:nvSpPr>
        <p:spPr bwMode="auto">
          <a:noFill/>
          <a:ln>
            <a:solidFill>
              <a:srgbClr val="000000"/>
            </a:solidFill>
            <a:miter lim="800000"/>
            <a:headEnd/>
            <a:tailEnd/>
          </a:ln>
        </p:spPr>
      </p:sp>
      <p:sp>
        <p:nvSpPr>
          <p:cNvPr id="15363"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dirty="0" smtClean="0"/>
          </a:p>
        </p:txBody>
      </p:sp>
      <p:sp>
        <p:nvSpPr>
          <p:cNvPr id="33796"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7FE0E0A-2513-4B96-8E54-A032E8B63D70}" type="slidenum">
              <a:rPr lang="ru-RU" smtClean="0">
                <a:solidFill>
                  <a:prstClr val="black"/>
                </a:solidFill>
              </a:rPr>
              <a:pPr>
                <a:defRPr/>
              </a:pPr>
              <a:t>28</a:t>
            </a:fld>
            <a:endParaRPr lang="ru-RU" smtClean="0">
              <a:solidFill>
                <a:prstClr val="black"/>
              </a:solidFill>
            </a:endParaRPr>
          </a:p>
        </p:txBody>
      </p:sp>
    </p:spTree>
    <p:extLst>
      <p:ext uri="{BB962C8B-B14F-4D97-AF65-F5344CB8AC3E}">
        <p14:creationId xmlns:p14="http://schemas.microsoft.com/office/powerpoint/2010/main" xmlns="" val="3029674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DDA457EA-FF38-4320-AA49-D0960F114C23}" type="datetime1">
              <a:rPr lang="ru-RU" smtClean="0"/>
              <a:pPr/>
              <a:t>09.01.2018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0009A2-AED9-42BB-9833-2905D403D773}" type="slidenum">
              <a:rPr lang="ru-RU" smtClean="0"/>
              <a:pPr/>
              <a:t>‹#›</a:t>
            </a:fld>
            <a:endParaRPr lang="ru-RU"/>
          </a:p>
        </p:txBody>
      </p:sp>
    </p:spTree>
    <p:extLst>
      <p:ext uri="{BB962C8B-B14F-4D97-AF65-F5344CB8AC3E}">
        <p14:creationId xmlns:p14="http://schemas.microsoft.com/office/powerpoint/2010/main" xmlns="" val="394837447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0921E23-995A-4FA3-9D2E-D956C22DF6CA}" type="datetime1">
              <a:rPr lang="ru-RU" smtClean="0"/>
              <a:pPr/>
              <a:t>09.01.2018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0009A2-AED9-42BB-9833-2905D403D773}" type="slidenum">
              <a:rPr lang="ru-RU" smtClean="0"/>
              <a:pPr/>
              <a:t>‹#›</a:t>
            </a:fld>
            <a:endParaRPr lang="ru-RU"/>
          </a:p>
        </p:txBody>
      </p:sp>
    </p:spTree>
    <p:extLst>
      <p:ext uri="{BB962C8B-B14F-4D97-AF65-F5344CB8AC3E}">
        <p14:creationId xmlns:p14="http://schemas.microsoft.com/office/powerpoint/2010/main" xmlns="" val="158585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AC7858F-BEE2-4D8A-A4E9-59E7DADDCF79}" type="datetime1">
              <a:rPr lang="ru-RU" smtClean="0"/>
              <a:pPr/>
              <a:t>09.01.2018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0009A2-AED9-42BB-9833-2905D403D773}" type="slidenum">
              <a:rPr lang="ru-RU" smtClean="0"/>
              <a:pPr/>
              <a:t>‹#›</a:t>
            </a:fld>
            <a:endParaRPr lang="ru-RU"/>
          </a:p>
        </p:txBody>
      </p:sp>
    </p:spTree>
    <p:extLst>
      <p:ext uri="{BB962C8B-B14F-4D97-AF65-F5344CB8AC3E}">
        <p14:creationId xmlns:p14="http://schemas.microsoft.com/office/powerpoint/2010/main" xmlns="" val="30754548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419633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3" name="Rectangle 4"/>
          <p:cNvSpPr>
            <a:spLocks noGrp="1" noChangeArrowheads="1"/>
          </p:cNvSpPr>
          <p:nvPr>
            <p:ph type="dt" sz="half" idx="10"/>
          </p:nvPr>
        </p:nvSpPr>
        <p:spPr>
          <a:ln/>
        </p:spPr>
        <p:txBody>
          <a:bodyPr/>
          <a:lstStyle>
            <a:lvl1pPr>
              <a:defRPr/>
            </a:lvl1pPr>
          </a:lstStyle>
          <a:p>
            <a:pPr>
              <a:defRPr/>
            </a:pPr>
            <a:fld id="{A25810BD-AB54-4BF5-A47E-CB8F1A40BCBC}" type="datetime1">
              <a:rPr lang="ru-RU" altLang="ru-RU" smtClean="0"/>
              <a:pPr>
                <a:defRPr/>
              </a:pPr>
              <a:t>09.01.2018</a:t>
            </a:fld>
            <a:endParaRPr lang="ru-RU" alt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5" name="Rectangle 6"/>
          <p:cNvSpPr>
            <a:spLocks noGrp="1" noChangeArrowheads="1"/>
          </p:cNvSpPr>
          <p:nvPr>
            <p:ph type="sldNum" sz="quarter" idx="12"/>
          </p:nvPr>
        </p:nvSpPr>
        <p:spPr>
          <a:ln/>
        </p:spPr>
        <p:txBody>
          <a:bodyPr/>
          <a:lstStyle>
            <a:lvl1pPr>
              <a:defRPr/>
            </a:lvl1pPr>
          </a:lstStyle>
          <a:p>
            <a:pPr>
              <a:defRPr/>
            </a:pPr>
            <a:fld id="{F66B4B1B-98E9-4E10-B1F9-534063CE15FF}" type="slidenum">
              <a:rPr lang="ru-RU" altLang="ru-RU"/>
              <a:pPr>
                <a:defRPr/>
              </a:pPr>
              <a:t>‹#›</a:t>
            </a:fld>
            <a:endParaRPr lang="ru-RU" altLang="ru-RU"/>
          </a:p>
        </p:txBody>
      </p:sp>
    </p:spTree>
    <p:extLst>
      <p:ext uri="{BB962C8B-B14F-4D97-AF65-F5344CB8AC3E}">
        <p14:creationId xmlns:p14="http://schemas.microsoft.com/office/powerpoint/2010/main" xmlns="" val="598479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51DCB5B-2227-4E34-9AF5-5BACEDEEA468}" type="datetime1">
              <a:rPr lang="ru-RU" smtClean="0"/>
              <a:pPr/>
              <a:t>09.01.2018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0009A2-AED9-42BB-9833-2905D403D773}" type="slidenum">
              <a:rPr lang="ru-RU" smtClean="0"/>
              <a:pPr/>
              <a:t>‹#›</a:t>
            </a:fld>
            <a:endParaRPr lang="ru-RU"/>
          </a:p>
        </p:txBody>
      </p:sp>
    </p:spTree>
    <p:extLst>
      <p:ext uri="{BB962C8B-B14F-4D97-AF65-F5344CB8AC3E}">
        <p14:creationId xmlns:p14="http://schemas.microsoft.com/office/powerpoint/2010/main" xmlns="" val="3510544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2641F8D-0044-4C72-8AD2-4038F41D18D0}" type="datetime1">
              <a:rPr lang="ru-RU" smtClean="0"/>
              <a:pPr/>
              <a:t>09.01.2018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C0009A2-AED9-42BB-9833-2905D403D773}" type="slidenum">
              <a:rPr lang="ru-RU" smtClean="0"/>
              <a:pPr/>
              <a:t>‹#›</a:t>
            </a:fld>
            <a:endParaRPr lang="ru-RU"/>
          </a:p>
        </p:txBody>
      </p:sp>
    </p:spTree>
    <p:extLst>
      <p:ext uri="{BB962C8B-B14F-4D97-AF65-F5344CB8AC3E}">
        <p14:creationId xmlns:p14="http://schemas.microsoft.com/office/powerpoint/2010/main" xmlns="" val="411858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F3186F6-BBB9-4804-8391-D67641797F65}" type="datetime1">
              <a:rPr lang="ru-RU" smtClean="0"/>
              <a:pPr/>
              <a:t>09.01.2018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0009A2-AED9-42BB-9833-2905D403D773}" type="slidenum">
              <a:rPr lang="ru-RU" smtClean="0"/>
              <a:pPr/>
              <a:t>‹#›</a:t>
            </a:fld>
            <a:endParaRPr lang="ru-RU"/>
          </a:p>
        </p:txBody>
      </p:sp>
    </p:spTree>
    <p:extLst>
      <p:ext uri="{BB962C8B-B14F-4D97-AF65-F5344CB8AC3E}">
        <p14:creationId xmlns:p14="http://schemas.microsoft.com/office/powerpoint/2010/main" xmlns="" val="3668825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85332F2-783D-45BA-9CD2-11E0A7ED23E9}" type="datetime1">
              <a:rPr lang="ru-RU" smtClean="0"/>
              <a:pPr/>
              <a:t>09.01.2018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C0009A2-AED9-42BB-9833-2905D403D773}" type="slidenum">
              <a:rPr lang="ru-RU" smtClean="0"/>
              <a:pPr/>
              <a:t>‹#›</a:t>
            </a:fld>
            <a:endParaRPr lang="ru-RU"/>
          </a:p>
        </p:txBody>
      </p:sp>
    </p:spTree>
    <p:extLst>
      <p:ext uri="{BB962C8B-B14F-4D97-AF65-F5344CB8AC3E}">
        <p14:creationId xmlns:p14="http://schemas.microsoft.com/office/powerpoint/2010/main" xmlns="" val="2664046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3FE9786-308D-48F3-9924-D3E551803CDB}" type="datetime1">
              <a:rPr lang="ru-RU" smtClean="0"/>
              <a:pPr/>
              <a:t>09.01.2018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C0009A2-AED9-42BB-9833-2905D403D773}" type="slidenum">
              <a:rPr lang="ru-RU" smtClean="0"/>
              <a:pPr/>
              <a:t>‹#›</a:t>
            </a:fld>
            <a:endParaRPr lang="ru-RU"/>
          </a:p>
        </p:txBody>
      </p:sp>
    </p:spTree>
    <p:extLst>
      <p:ext uri="{BB962C8B-B14F-4D97-AF65-F5344CB8AC3E}">
        <p14:creationId xmlns:p14="http://schemas.microsoft.com/office/powerpoint/2010/main" xmlns="" val="21166955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C3FF03-3963-44F4-9DA5-C27D5A61C7B3}" type="datetime1">
              <a:rPr lang="ru-RU" smtClean="0"/>
              <a:pPr/>
              <a:t>09.01.2018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C0009A2-AED9-42BB-9833-2905D403D773}" type="slidenum">
              <a:rPr lang="ru-RU" smtClean="0"/>
              <a:pPr/>
              <a:t>‹#›</a:t>
            </a:fld>
            <a:endParaRPr lang="ru-RU"/>
          </a:p>
        </p:txBody>
      </p:sp>
    </p:spTree>
    <p:extLst>
      <p:ext uri="{BB962C8B-B14F-4D97-AF65-F5344CB8AC3E}">
        <p14:creationId xmlns:p14="http://schemas.microsoft.com/office/powerpoint/2010/main" xmlns="" val="3334592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478FD4F-E748-4612-9ABE-E608060C88FF}" type="datetime1">
              <a:rPr lang="ru-RU" smtClean="0"/>
              <a:pPr/>
              <a:t>09.01.2018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0009A2-AED9-42BB-9833-2905D403D773}" type="slidenum">
              <a:rPr lang="ru-RU" smtClean="0"/>
              <a:pPr/>
              <a:t>‹#›</a:t>
            </a:fld>
            <a:endParaRPr lang="ru-RU"/>
          </a:p>
        </p:txBody>
      </p:sp>
    </p:spTree>
    <p:extLst>
      <p:ext uri="{BB962C8B-B14F-4D97-AF65-F5344CB8AC3E}">
        <p14:creationId xmlns:p14="http://schemas.microsoft.com/office/powerpoint/2010/main" xmlns="" val="144240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6549B34F-6884-47E2-8909-C71FFA3C0150}" type="datetime1">
              <a:rPr lang="ru-RU" smtClean="0"/>
              <a:pPr/>
              <a:t>09.01.2018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C0009A2-AED9-42BB-9833-2905D403D773}" type="slidenum">
              <a:rPr lang="ru-RU" smtClean="0"/>
              <a:pPr/>
              <a:t>‹#›</a:t>
            </a:fld>
            <a:endParaRPr lang="ru-RU"/>
          </a:p>
        </p:txBody>
      </p:sp>
    </p:spTree>
    <p:extLst>
      <p:ext uri="{BB962C8B-B14F-4D97-AF65-F5344CB8AC3E}">
        <p14:creationId xmlns:p14="http://schemas.microsoft.com/office/powerpoint/2010/main" xmlns="" val="683571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B19A2A-AAA9-474B-BAED-114BCCD67AC1}" type="datetime1">
              <a:rPr lang="ru-RU" smtClean="0"/>
              <a:pPr/>
              <a:t>09.01.2018</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0009A2-AED9-42BB-9833-2905D403D773}" type="slidenum">
              <a:rPr lang="ru-RU" smtClean="0"/>
              <a:pPr/>
              <a:t>‹#›</a:t>
            </a:fld>
            <a:endParaRPr lang="ru-RU"/>
          </a:p>
        </p:txBody>
      </p:sp>
    </p:spTree>
    <p:extLst>
      <p:ext uri="{BB962C8B-B14F-4D97-AF65-F5344CB8AC3E}">
        <p14:creationId xmlns:p14="http://schemas.microsoft.com/office/powerpoint/2010/main" xmlns="" val="313904320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gif"/><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3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yandex.ru/yandsearch?text=%D0%B7%D0%B0%D0%BA%D0%BE%D0%BD%20%D0%BE%20%D0%BF%D1%80%D0%BE%D1%82%D0%B8%D0%B2%D0%BE%D0%B4%D0%B5%D0%B9%D1%81%D1%82%D0%B2%D0%B8%D0%B8%20%D0%BA%D0%BE%D1%80%D1%80%D1%83%D0%BF%D1%86%D0%B8%D0%B8%20%D1%80%D0%B8%D1%81%D1%83%D0%BD%D0%BE%D0%BA&amp;pos=5&amp;uinfo=ww-1522-wh-764-fw-1297-fh-558-pd-1&amp;rpt=simage&amp;img_url=http://www.100book.ru/b956355.jpg" TargetMode="Externa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12616" y="1"/>
            <a:ext cx="9141884" cy="4941168"/>
          </a:xfrm>
          <a:prstGeom prst="rect">
            <a:avLst/>
          </a:prstGeom>
        </p:spPr>
        <p:style>
          <a:lnRef idx="0">
            <a:schemeClr val="accent1"/>
          </a:lnRef>
          <a:fillRef idx="3">
            <a:schemeClr val="accent1"/>
          </a:fillRef>
          <a:effectRef idx="3">
            <a:schemeClr val="accent1"/>
          </a:effectRef>
          <a:fontRef idx="minor">
            <a:schemeClr val="lt1"/>
          </a:fontRef>
        </p:style>
        <p:txBody>
          <a:bodyPr anchor="ctr">
            <a:normAutofit/>
          </a:bodyPr>
          <a:lstStyle/>
          <a:p>
            <a:pPr algn="ctr">
              <a:defRPr/>
            </a:pPr>
            <a:r>
              <a:rPr lang="ru-RU" sz="4799" kern="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p>
        </p:txBody>
      </p:sp>
      <p:sp>
        <p:nvSpPr>
          <p:cNvPr id="4101" name="Заголовок 1"/>
          <p:cNvSpPr>
            <a:spLocks noGrp="1"/>
          </p:cNvSpPr>
          <p:nvPr>
            <p:ph type="ctrTitle"/>
          </p:nvPr>
        </p:nvSpPr>
        <p:spPr>
          <a:xfrm>
            <a:off x="1475656" y="944453"/>
            <a:ext cx="7028995" cy="3672408"/>
          </a:xfrm>
          <a:effectLst>
            <a:outerShdw dist="35921" dir="2700000" algn="ctr" rotWithShape="0">
              <a:schemeClr val="tx1"/>
            </a:outerShdw>
          </a:effectLst>
        </p:spPr>
        <p:txBody>
          <a:bodyPr>
            <a:noAutofit/>
          </a:bodyPr>
          <a:lstStyle/>
          <a:p>
            <a:pPr>
              <a:lnSpc>
                <a:spcPct val="100000"/>
              </a:lnSpc>
            </a:pPr>
            <a:r>
              <a:rPr lang="ru-RU" sz="5400" b="1" dirty="0" smtClean="0">
                <a:ln w="0"/>
                <a:solidFill>
                  <a:schemeClr val="bg1"/>
                </a:solidFill>
                <a:effectLst>
                  <a:outerShdw blurRad="38100" dist="19050" dir="2700000" algn="tl" rotWithShape="0">
                    <a:schemeClr val="dk1">
                      <a:alpha val="40000"/>
                    </a:schemeClr>
                  </a:outerShdw>
                </a:effectLst>
                <a:latin typeface="Times New Roman" pitchFamily="18" charset="0"/>
                <a:cs typeface="Times New Roman" pitchFamily="18" charset="0"/>
              </a:rPr>
              <a:t>Выявление, предотвращение </a:t>
            </a:r>
            <a:r>
              <a:rPr lang="ru-RU" sz="5400" b="1" dirty="0">
                <a:ln w="0"/>
                <a:solidFill>
                  <a:schemeClr val="bg1"/>
                </a:solidFill>
                <a:effectLst>
                  <a:outerShdw blurRad="38100" dist="19050" dir="2700000" algn="tl" rotWithShape="0">
                    <a:schemeClr val="dk1">
                      <a:alpha val="40000"/>
                    </a:schemeClr>
                  </a:outerShdw>
                </a:effectLst>
                <a:latin typeface="Times New Roman" pitchFamily="18" charset="0"/>
                <a:cs typeface="Times New Roman" pitchFamily="18" charset="0"/>
              </a:rPr>
              <a:t>и урегулирование конфликта </a:t>
            </a:r>
            <a:r>
              <a:rPr lang="ru-RU" sz="5400" b="1" dirty="0" smtClean="0">
                <a:ln w="0"/>
                <a:solidFill>
                  <a:schemeClr val="bg1"/>
                </a:solidFill>
                <a:effectLst>
                  <a:outerShdw blurRad="38100" dist="19050" dir="2700000" algn="tl" rotWithShape="0">
                    <a:schemeClr val="dk1">
                      <a:alpha val="40000"/>
                    </a:schemeClr>
                  </a:outerShdw>
                </a:effectLst>
                <a:latin typeface="Times New Roman" pitchFamily="18" charset="0"/>
                <a:cs typeface="Times New Roman" pitchFamily="18" charset="0"/>
              </a:rPr>
              <a:t>интересов</a:t>
            </a:r>
            <a:endParaRPr lang="ru-RU" sz="4000" b="1" i="1" dirty="0">
              <a:ln w="0"/>
              <a:solidFill>
                <a:schemeClr val="bg1"/>
              </a:solidFill>
              <a:effectLst>
                <a:outerShdw blurRad="38100" dist="19050" dir="2700000" algn="tl" rotWithShape="0">
                  <a:schemeClr val="dk1">
                    <a:alpha val="40000"/>
                  </a:schemeClr>
                </a:outerShdw>
              </a:effectLst>
            </a:endParaRPr>
          </a:p>
        </p:txBody>
      </p:sp>
      <p:sp>
        <p:nvSpPr>
          <p:cNvPr id="3" name="Подзаголовок 2"/>
          <p:cNvSpPr>
            <a:spLocks noGrp="1"/>
          </p:cNvSpPr>
          <p:nvPr>
            <p:ph type="subTitle" idx="1"/>
          </p:nvPr>
        </p:nvSpPr>
        <p:spPr>
          <a:xfrm>
            <a:off x="4705" y="4941169"/>
            <a:ext cx="9123067" cy="1916831"/>
          </a:xfrm>
        </p:spPr>
        <p:style>
          <a:lnRef idx="1">
            <a:schemeClr val="accent5"/>
          </a:lnRef>
          <a:fillRef idx="3">
            <a:schemeClr val="accent5"/>
          </a:fillRef>
          <a:effectRef idx="2">
            <a:schemeClr val="accent5"/>
          </a:effectRef>
          <a:fontRef idx="minor">
            <a:schemeClr val="lt1"/>
          </a:fontRef>
        </p:style>
        <p:txBody>
          <a:bodyPr/>
          <a:lstStyle/>
          <a:p>
            <a:pPr eaLnBrk="1" hangingPunct="1"/>
            <a:r>
              <a:rPr lang="ru-RU" dirty="0">
                <a:ln w="0"/>
                <a:effectLst>
                  <a:outerShdw blurRad="38100" dist="19050" dir="2700000" algn="tl" rotWithShape="0">
                    <a:schemeClr val="dk1">
                      <a:alpha val="40000"/>
                    </a:schemeClr>
                  </a:outerShdw>
                </a:effectLst>
                <a:latin typeface="Times New Roman" pitchFamily="18" charset="0"/>
                <a:cs typeface="Times New Roman" pitchFamily="18" charset="0"/>
              </a:rPr>
              <a:t>Вуколова Татьяна Сергеевна, </a:t>
            </a:r>
            <a:r>
              <a:rPr lang="en-US" sz="2000" dirty="0">
                <a:ln w="0"/>
                <a:effectLst>
                  <a:outerShdw blurRad="38100" dist="19050" dir="2700000" algn="tl" rotWithShape="0">
                    <a:schemeClr val="dk1">
                      <a:alpha val="40000"/>
                    </a:schemeClr>
                  </a:outerShdw>
                </a:effectLst>
                <a:latin typeface="Times New Roman" pitchFamily="18" charset="0"/>
                <a:cs typeface="Times New Roman" pitchFamily="18" charset="0"/>
              </a:rPr>
              <a:t/>
            </a:r>
            <a:br>
              <a:rPr lang="en-US" sz="2000" dirty="0">
                <a:ln w="0"/>
                <a:effectLst>
                  <a:outerShdw blurRad="38100" dist="19050" dir="2700000" algn="tl" rotWithShape="0">
                    <a:schemeClr val="dk1">
                      <a:alpha val="40000"/>
                    </a:schemeClr>
                  </a:outerShdw>
                </a:effectLst>
                <a:latin typeface="Times New Roman" pitchFamily="18" charset="0"/>
                <a:cs typeface="Times New Roman" pitchFamily="18" charset="0"/>
              </a:rPr>
            </a:br>
            <a:r>
              <a:rPr lang="ru-RU" sz="2000" i="1" dirty="0">
                <a:ln w="0"/>
                <a:effectLst>
                  <a:outerShdw blurRad="38100" dist="19050" dir="2700000" algn="tl" rotWithShape="0">
                    <a:schemeClr val="dk1">
                      <a:alpha val="40000"/>
                    </a:schemeClr>
                  </a:outerShdw>
                </a:effectLst>
                <a:latin typeface="Times New Roman" pitchFamily="18" charset="0"/>
                <a:cs typeface="Times New Roman" pitchFamily="18" charset="0"/>
              </a:rPr>
              <a:t>главный советник отдела по профилактике коррупционных и иных правонарушений главного управления государственной службы</a:t>
            </a:r>
            <a:br>
              <a:rPr lang="ru-RU" sz="2000" i="1" dirty="0">
                <a:ln w="0"/>
                <a:effectLst>
                  <a:outerShdw blurRad="38100" dist="19050" dir="2700000" algn="tl" rotWithShape="0">
                    <a:schemeClr val="dk1">
                      <a:alpha val="40000"/>
                    </a:schemeClr>
                  </a:outerShdw>
                </a:effectLst>
                <a:latin typeface="Times New Roman" pitchFamily="18" charset="0"/>
                <a:cs typeface="Times New Roman" pitchFamily="18" charset="0"/>
              </a:rPr>
            </a:br>
            <a:r>
              <a:rPr lang="ru-RU" sz="2000" i="1" dirty="0">
                <a:ln w="0"/>
                <a:effectLst>
                  <a:outerShdw blurRad="38100" dist="19050" dir="2700000" algn="tl" rotWithShape="0">
                    <a:schemeClr val="dk1">
                      <a:alpha val="40000"/>
                    </a:schemeClr>
                  </a:outerShdw>
                </a:effectLst>
                <a:latin typeface="Times New Roman" pitchFamily="18" charset="0"/>
                <a:cs typeface="Times New Roman" pitchFamily="18" charset="0"/>
              </a:rPr>
              <a:t>и кадров аппарата правительства Тульской области</a:t>
            </a:r>
          </a:p>
          <a:p>
            <a:pPr eaLnBrk="1" hangingPunct="1">
              <a:lnSpc>
                <a:spcPct val="80000"/>
              </a:lnSpc>
            </a:pPr>
            <a:endParaRPr lang="ru-RU" sz="2000" b="1" dirty="0">
              <a:solidFill>
                <a:srgbClr val="898989"/>
              </a:solidFill>
            </a:endParaRPr>
          </a:p>
        </p:txBody>
      </p:sp>
      <p:pic>
        <p:nvPicPr>
          <p:cNvPr id="13" name="Picture 3" descr="Герб обл полный"/>
          <p:cNvPicPr>
            <a:picLocks noChangeAspect="1" noChangeArrowheads="1"/>
          </p:cNvPicPr>
          <p:nvPr/>
        </p:nvPicPr>
        <p:blipFill>
          <a:blip r:embed="rId3" cstate="print"/>
          <a:srcRect/>
          <a:stretch>
            <a:fillRect/>
          </a:stretch>
        </p:blipFill>
        <p:spPr bwMode="auto">
          <a:xfrm>
            <a:off x="180528" y="117400"/>
            <a:ext cx="1583160" cy="2247177"/>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69029279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746183" y="3284984"/>
            <a:ext cx="5397817" cy="3384375"/>
          </a:xfrm>
          <a:prstGeom prst="rect">
            <a:avLst/>
          </a:prstGeom>
        </p:spPr>
      </p:pic>
      <p:sp>
        <p:nvSpPr>
          <p:cNvPr id="3" name="Прямоугольник 2"/>
          <p:cNvSpPr/>
          <p:nvPr/>
        </p:nvSpPr>
        <p:spPr>
          <a:xfrm>
            <a:off x="496244" y="429668"/>
            <a:ext cx="5925464" cy="560702"/>
          </a:xfrm>
          <a:prstGeom prst="rect">
            <a:avLst/>
          </a:prstGeom>
        </p:spPr>
        <p:txBody>
          <a:bodyPr lIns="0" tIns="0" rIns="0" bIns="0">
            <a:noAutofit/>
          </a:bodyPr>
          <a:lstStyle/>
          <a:p>
            <a:pPr marL="50790">
              <a:spcAft>
                <a:spcPts val="1890"/>
              </a:spcAft>
            </a:pPr>
            <a:r>
              <a:rPr lang="ru" sz="3299" b="1" spc="-100" dirty="0">
                <a:latin typeface="Times New Roman" panose="02020603050405020304" pitchFamily="18" charset="0"/>
                <a:cs typeface="Times New Roman" panose="02020603050405020304" pitchFamily="18" charset="0"/>
              </a:rPr>
              <a:t>? Почему важно регулировать</a:t>
            </a:r>
          </a:p>
        </p:txBody>
      </p:sp>
      <p:sp>
        <p:nvSpPr>
          <p:cNvPr id="4" name="Прямоугольник 3"/>
          <p:cNvSpPr/>
          <p:nvPr/>
        </p:nvSpPr>
        <p:spPr>
          <a:xfrm>
            <a:off x="496243" y="1240248"/>
            <a:ext cx="7741652" cy="2116743"/>
          </a:xfrm>
          <a:prstGeom prst="rect">
            <a:avLst/>
          </a:prstGeom>
        </p:spPr>
        <p:txBody>
          <a:bodyPr lIns="0" tIns="0" rIns="0" bIns="0">
            <a:noAutofit/>
          </a:bodyPr>
          <a:lstStyle/>
          <a:p>
            <a:pPr marL="50790">
              <a:spcBef>
                <a:spcPts val="1890"/>
              </a:spcBef>
              <a:spcAft>
                <a:spcPts val="1470"/>
              </a:spcAft>
            </a:pPr>
            <a:r>
              <a:rPr lang="ru" sz="2800" i="1" spc="50" dirty="0">
                <a:solidFill>
                  <a:srgbClr val="BF0000"/>
                </a:solidFill>
                <a:latin typeface="Times New Roman" panose="02020603050405020304" pitchFamily="18" charset="0"/>
                <a:cs typeface="Times New Roman" panose="02020603050405020304" pitchFamily="18" charset="0"/>
              </a:rPr>
              <a:t>Конфликт интересов - это не коррупция!</a:t>
            </a:r>
          </a:p>
          <a:p>
            <a:pPr marL="50790" marR="38092">
              <a:lnSpc>
                <a:spcPts val="2388"/>
              </a:lnSpc>
            </a:pPr>
            <a:r>
              <a:rPr lang="ru" sz="2100" dirty="0">
                <a:latin typeface="Times New Roman" panose="02020603050405020304" pitchFamily="18" charset="0"/>
                <a:cs typeface="Times New Roman" panose="02020603050405020304" pitchFamily="18" charset="0"/>
              </a:rPr>
              <a:t>Ключевое отличие заключается в том, что в ситуации конфликта интересов </a:t>
            </a:r>
            <a:r>
              <a:rPr lang="ru" sz="2100" dirty="0" smtClean="0">
                <a:latin typeface="Times New Roman" panose="02020603050405020304" pitchFamily="18" charset="0"/>
                <a:cs typeface="Times New Roman" panose="02020603050405020304" pitchFamily="18" charset="0"/>
              </a:rPr>
              <a:t>должностное лицо </a:t>
            </a:r>
            <a:r>
              <a:rPr lang="ru" sz="2100" dirty="0">
                <a:latin typeface="Times New Roman" panose="02020603050405020304" pitchFamily="18" charset="0"/>
                <a:cs typeface="Times New Roman" panose="02020603050405020304" pitchFamily="18" charset="0"/>
              </a:rPr>
              <a:t>еще не </a:t>
            </a:r>
            <a:r>
              <a:rPr lang="ru" sz="2100" dirty="0" smtClean="0">
                <a:latin typeface="Times New Roman" panose="02020603050405020304" pitchFamily="18" charset="0"/>
                <a:cs typeface="Times New Roman" panose="02020603050405020304" pitchFamily="18" charset="0"/>
              </a:rPr>
              <a:t>сделало </a:t>
            </a:r>
            <a:r>
              <a:rPr lang="ru" sz="2100" dirty="0">
                <a:latin typeface="Times New Roman" panose="02020603050405020304" pitchFamily="18" charset="0"/>
                <a:cs typeface="Times New Roman" panose="02020603050405020304" pitchFamily="18" charset="0"/>
              </a:rPr>
              <a:t>окончательного выбора. </a:t>
            </a:r>
            <a:r>
              <a:rPr lang="ru" sz="2100" dirty="0" smtClean="0">
                <a:latin typeface="Times New Roman" panose="02020603050405020304" pitchFamily="18" charset="0"/>
                <a:cs typeface="Times New Roman" panose="02020603050405020304" pitchFamily="18" charset="0"/>
              </a:rPr>
              <a:t>Оно </a:t>
            </a:r>
            <a:r>
              <a:rPr lang="ru" sz="2100" dirty="0">
                <a:latin typeface="Times New Roman" panose="02020603050405020304" pitchFamily="18" charset="0"/>
                <a:cs typeface="Times New Roman" panose="02020603050405020304" pitchFamily="18" charset="0"/>
              </a:rPr>
              <a:t>может склониться как в сторону личного интереса, так и в сторону должного исполнения обязанностей.</a:t>
            </a:r>
          </a:p>
        </p:txBody>
      </p:sp>
      <p:sp>
        <p:nvSpPr>
          <p:cNvPr id="5" name="Прямоугольник 4"/>
          <p:cNvSpPr/>
          <p:nvPr/>
        </p:nvSpPr>
        <p:spPr>
          <a:xfrm>
            <a:off x="293598" y="4077072"/>
            <a:ext cx="3774346" cy="1368152"/>
          </a:xfrm>
          <a:prstGeom prst="rect">
            <a:avLst/>
          </a:prstGeom>
          <a:solidFill>
            <a:srgbClr val="FFC705"/>
          </a:solidFill>
        </p:spPr>
        <p:txBody>
          <a:bodyPr lIns="0" tIns="0" rIns="0" bIns="0">
            <a:noAutofit/>
          </a:bodyPr>
          <a:lstStyle/>
          <a:p>
            <a:pPr algn="ctr">
              <a:lnSpc>
                <a:spcPts val="1920"/>
              </a:lnSpc>
            </a:pPr>
            <a:r>
              <a:rPr lang="ru" sz="2400" dirty="0">
                <a:latin typeface="Times New Roman" panose="02020603050405020304" pitchFamily="18" charset="0"/>
                <a:cs typeface="Times New Roman" panose="02020603050405020304" pitchFamily="18" charset="0"/>
              </a:rPr>
              <a:t>Вместе с тем, коррупции всегда предшествует ситуация выбора между долгом и личным интересом.</a:t>
            </a:r>
          </a:p>
        </p:txBody>
      </p:sp>
      <p:sp>
        <p:nvSpPr>
          <p:cNvPr id="6" name="Прямоугольник 5"/>
          <p:cNvSpPr/>
          <p:nvPr/>
        </p:nvSpPr>
        <p:spPr>
          <a:xfrm>
            <a:off x="4367830" y="4884813"/>
            <a:ext cx="4776169" cy="1568523"/>
          </a:xfrm>
          <a:prstGeom prst="rect">
            <a:avLst/>
          </a:prstGeom>
          <a:solidFill>
            <a:srgbClr val="000000"/>
          </a:solidFill>
        </p:spPr>
        <p:txBody>
          <a:bodyPr lIns="0" tIns="0" rIns="0" bIns="0">
            <a:noAutofit/>
          </a:bodyPr>
          <a:lstStyle/>
          <a:p>
            <a:pPr marL="76185" marR="63487">
              <a:lnSpc>
                <a:spcPts val="1920"/>
              </a:lnSpc>
            </a:pPr>
            <a:r>
              <a:rPr lang="ru" dirty="0">
                <a:solidFill>
                  <a:srgbClr val="FFFFFF"/>
                </a:solidFill>
                <a:latin typeface="Times New Roman" panose="02020603050405020304" pitchFamily="18" charset="0"/>
                <a:cs typeface="Times New Roman" panose="02020603050405020304" pitchFamily="18" charset="0"/>
              </a:rPr>
              <a:t>Поэтому своевременное выявление таких ситуаций и принятие адекватных мер по минимизации этического выбора </a:t>
            </a:r>
            <a:r>
              <a:rPr lang="ru" dirty="0" smtClean="0">
                <a:solidFill>
                  <a:srgbClr val="FFFFFF"/>
                </a:solidFill>
                <a:latin typeface="Times New Roman" panose="02020603050405020304" pitchFamily="18" charset="0"/>
                <a:cs typeface="Times New Roman" panose="02020603050405020304" pitchFamily="18" charset="0"/>
              </a:rPr>
              <a:t>должностного лица </a:t>
            </a:r>
            <a:r>
              <a:rPr lang="ru" dirty="0">
                <a:solidFill>
                  <a:srgbClr val="FFFFFF"/>
                </a:solidFill>
                <a:latin typeface="Times New Roman" panose="02020603050405020304" pitchFamily="18" charset="0"/>
                <a:cs typeface="Times New Roman" panose="02020603050405020304" pitchFamily="18" charset="0"/>
              </a:rPr>
              <a:t>становится важным </a:t>
            </a:r>
            <a:r>
              <a:rPr lang="ru" sz="2000" b="1" dirty="0">
                <a:solidFill>
                  <a:srgbClr val="FFFFFF"/>
                </a:solidFill>
                <a:latin typeface="Times New Roman" panose="02020603050405020304" pitchFamily="18" charset="0"/>
                <a:cs typeface="Times New Roman" panose="02020603050405020304" pitchFamily="18" charset="0"/>
              </a:rPr>
              <a:t>средством предупреждения коррупционных правонарушений</a:t>
            </a:r>
          </a:p>
        </p:txBody>
      </p:sp>
    </p:spTree>
    <p:extLst>
      <p:ext uri="{BB962C8B-B14F-4D97-AF65-F5344CB8AC3E}">
        <p14:creationId xmlns:p14="http://schemas.microsoft.com/office/powerpoint/2010/main" xmlns="" val="12205982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0435" y="26715"/>
            <a:ext cx="9006061" cy="1242045"/>
          </a:xfrm>
          <a:prstGeom prst="rect">
            <a:avLst/>
          </a:prstGeom>
        </p:spPr>
        <p:style>
          <a:lnRef idx="1">
            <a:schemeClr val="accent5"/>
          </a:lnRef>
          <a:fillRef idx="3">
            <a:schemeClr val="accent5"/>
          </a:fillRef>
          <a:effectRef idx="2">
            <a:schemeClr val="accent5"/>
          </a:effectRef>
          <a:fontRef idx="minor">
            <a:schemeClr val="lt1"/>
          </a:fontRef>
        </p:style>
        <p:txBody>
          <a:bodyPr lIns="0" tIns="0" rIns="0" bIns="0">
            <a:noAutofit/>
          </a:bodyPr>
          <a:lstStyle/>
          <a:p>
            <a:pPr marL="12697" algn="ctr">
              <a:spcAft>
                <a:spcPts val="840"/>
              </a:spcAft>
            </a:pPr>
            <a:r>
              <a:rPr lang="ru" sz="3299" b="1" spc="-100" dirty="0">
                <a:latin typeface="Times New Roman" panose="02020603050405020304" pitchFamily="18" charset="0"/>
                <a:cs typeface="Times New Roman" panose="02020603050405020304" pitchFamily="18" charset="0"/>
              </a:rPr>
              <a:t>Общие принципы регулирования</a:t>
            </a:r>
          </a:p>
          <a:p>
            <a:pPr marL="12697" algn="ctr"/>
            <a:r>
              <a:rPr lang="ru" sz="3299" b="1" spc="-100" dirty="0">
                <a:latin typeface="Times New Roman" panose="02020603050405020304" pitchFamily="18" charset="0"/>
                <a:cs typeface="Times New Roman" panose="02020603050405020304" pitchFamily="18" charset="0"/>
              </a:rPr>
              <a:t>конфликта интересов</a:t>
            </a:r>
          </a:p>
        </p:txBody>
      </p:sp>
      <p:sp>
        <p:nvSpPr>
          <p:cNvPr id="4" name="Прямоугольник 3"/>
          <p:cNvSpPr/>
          <p:nvPr/>
        </p:nvSpPr>
        <p:spPr>
          <a:xfrm>
            <a:off x="30435" y="1389462"/>
            <a:ext cx="3744416" cy="2468972"/>
          </a:xfrm>
          <a:prstGeom prst="rect">
            <a:avLst/>
          </a:prstGeom>
        </p:spPr>
        <p:style>
          <a:lnRef idx="1">
            <a:schemeClr val="accent4"/>
          </a:lnRef>
          <a:fillRef idx="2">
            <a:schemeClr val="accent4"/>
          </a:fillRef>
          <a:effectRef idx="1">
            <a:schemeClr val="accent4"/>
          </a:effectRef>
          <a:fontRef idx="minor">
            <a:schemeClr val="dk1"/>
          </a:fontRef>
        </p:style>
        <p:txBody>
          <a:bodyPr lIns="0" tIns="0" rIns="0" bIns="0">
            <a:noAutofit/>
          </a:bodyPr>
          <a:lstStyle/>
          <a:p>
            <a:pPr>
              <a:lnSpc>
                <a:spcPts val="2147"/>
              </a:lnSpc>
            </a:pPr>
            <a:endParaRPr lang="ru" sz="2400" dirty="0" smtClean="0">
              <a:latin typeface="Times New Roman" panose="02020603050405020304" pitchFamily="18" charset="0"/>
              <a:cs typeface="Times New Roman" panose="02020603050405020304" pitchFamily="18" charset="0"/>
            </a:endParaRPr>
          </a:p>
          <a:p>
            <a:pPr marL="9525" indent="-9525" algn="ctr">
              <a:lnSpc>
                <a:spcPts val="2147"/>
              </a:lnSpc>
              <a:buAutoNum type="arabicPeriod"/>
            </a:pPr>
            <a:r>
              <a:rPr lang="ru" sz="2400" dirty="0" smtClean="0">
                <a:latin typeface="Times New Roman" panose="02020603050405020304" pitchFamily="18" charset="0"/>
                <a:cs typeface="Times New Roman" panose="02020603050405020304" pitchFamily="18" charset="0"/>
              </a:rPr>
              <a:t>Нахождение должностного лица </a:t>
            </a:r>
            <a:r>
              <a:rPr lang="ru" sz="2400" dirty="0">
                <a:latin typeface="Times New Roman" panose="02020603050405020304" pitchFamily="18" charset="0"/>
                <a:cs typeface="Times New Roman" panose="02020603050405020304" pitchFamily="18" charset="0"/>
              </a:rPr>
              <a:t>в ситуации конфликта интересов само по себе не является основанием </a:t>
            </a:r>
            <a:endParaRPr lang="ru" sz="2400" dirty="0" smtClean="0">
              <a:latin typeface="Times New Roman" panose="02020603050405020304" pitchFamily="18" charset="0"/>
              <a:cs typeface="Times New Roman" panose="02020603050405020304" pitchFamily="18" charset="0"/>
            </a:endParaRPr>
          </a:p>
          <a:p>
            <a:pPr algn="ctr">
              <a:lnSpc>
                <a:spcPts val="2147"/>
              </a:lnSpc>
            </a:pPr>
            <a:r>
              <a:rPr lang="ru" sz="2400" dirty="0" smtClean="0">
                <a:latin typeface="Times New Roman" panose="02020603050405020304" pitchFamily="18" charset="0"/>
                <a:cs typeface="Times New Roman" panose="02020603050405020304" pitchFamily="18" charset="0"/>
              </a:rPr>
              <a:t>для </a:t>
            </a:r>
            <a:r>
              <a:rPr lang="ru" sz="2400" dirty="0">
                <a:latin typeface="Times New Roman" panose="02020603050405020304" pitchFamily="18" charset="0"/>
                <a:cs typeface="Times New Roman" panose="02020603050405020304" pitchFamily="18" charset="0"/>
              </a:rPr>
              <a:t>его наказания</a:t>
            </a:r>
          </a:p>
        </p:txBody>
      </p:sp>
      <p:sp>
        <p:nvSpPr>
          <p:cNvPr id="5" name="Прямоугольник 4"/>
          <p:cNvSpPr/>
          <p:nvPr/>
        </p:nvSpPr>
        <p:spPr>
          <a:xfrm>
            <a:off x="47625" y="4437112"/>
            <a:ext cx="3727226" cy="2304256"/>
          </a:xfrm>
          <a:prstGeom prst="rect">
            <a:avLst/>
          </a:prstGeom>
        </p:spPr>
        <p:style>
          <a:lnRef idx="1">
            <a:schemeClr val="accent5"/>
          </a:lnRef>
          <a:fillRef idx="2">
            <a:schemeClr val="accent5"/>
          </a:fillRef>
          <a:effectRef idx="1">
            <a:schemeClr val="accent5"/>
          </a:effectRef>
          <a:fontRef idx="minor">
            <a:schemeClr val="dk1"/>
          </a:fontRef>
        </p:style>
        <p:txBody>
          <a:bodyPr lIns="0" tIns="0" rIns="0" bIns="0">
            <a:noAutofit/>
          </a:bodyPr>
          <a:lstStyle/>
          <a:p>
            <a:pPr marR="11891" algn="ctr">
              <a:lnSpc>
                <a:spcPts val="2147"/>
              </a:lnSpc>
            </a:pPr>
            <a:endParaRPr lang="ru" sz="2400" dirty="0" smtClean="0">
              <a:latin typeface="Times New Roman" panose="02020603050405020304" pitchFamily="18" charset="0"/>
              <a:cs typeface="Times New Roman" panose="02020603050405020304" pitchFamily="18" charset="0"/>
            </a:endParaRPr>
          </a:p>
          <a:p>
            <a:pPr marR="11891" algn="ctr">
              <a:lnSpc>
                <a:spcPts val="2147"/>
              </a:lnSpc>
            </a:pPr>
            <a:r>
              <a:rPr lang="ru" sz="2400" dirty="0" smtClean="0">
                <a:latin typeface="Times New Roman" panose="02020603050405020304" pitchFamily="18" charset="0"/>
                <a:cs typeface="Times New Roman" panose="02020603050405020304" pitchFamily="18" charset="0"/>
              </a:rPr>
              <a:t>3</a:t>
            </a:r>
            <a:r>
              <a:rPr lang="ru" sz="2400" dirty="0">
                <a:latin typeface="Times New Roman" panose="02020603050405020304" pitchFamily="18" charset="0"/>
                <a:cs typeface="Times New Roman" panose="02020603050405020304" pitchFamily="18" charset="0"/>
              </a:rPr>
              <a:t>. Регулирование конфликта интересов рекомендуется выстраивать от более мягких мер к более жестким</a:t>
            </a:r>
          </a:p>
        </p:txBody>
      </p:sp>
      <p:sp>
        <p:nvSpPr>
          <p:cNvPr id="6" name="Прямоугольник 5"/>
          <p:cNvSpPr/>
          <p:nvPr/>
        </p:nvSpPr>
        <p:spPr>
          <a:xfrm>
            <a:off x="4854302" y="4437111"/>
            <a:ext cx="4182194" cy="2224671"/>
          </a:xfrm>
          <a:prstGeom prst="rect">
            <a:avLst/>
          </a:prstGeom>
        </p:spPr>
        <p:style>
          <a:lnRef idx="1">
            <a:schemeClr val="accent6"/>
          </a:lnRef>
          <a:fillRef idx="2">
            <a:schemeClr val="accent6"/>
          </a:fillRef>
          <a:effectRef idx="1">
            <a:schemeClr val="accent6"/>
          </a:effectRef>
          <a:fontRef idx="minor">
            <a:schemeClr val="dk1"/>
          </a:fontRef>
        </p:style>
        <p:txBody>
          <a:bodyPr lIns="0" tIns="0" rIns="0" bIns="0">
            <a:noAutofit/>
          </a:bodyPr>
          <a:lstStyle/>
          <a:p>
            <a:pPr marR="25395" algn="ctr">
              <a:lnSpc>
                <a:spcPts val="2147"/>
              </a:lnSpc>
            </a:pPr>
            <a:endParaRPr lang="ru" sz="2400" dirty="0" smtClean="0">
              <a:latin typeface="Times New Roman" panose="02020603050405020304" pitchFamily="18" charset="0"/>
              <a:cs typeface="Times New Roman" panose="02020603050405020304" pitchFamily="18" charset="0"/>
            </a:endParaRPr>
          </a:p>
          <a:p>
            <a:pPr marR="25395" algn="ctr">
              <a:lnSpc>
                <a:spcPts val="2147"/>
              </a:lnSpc>
            </a:pPr>
            <a:r>
              <a:rPr lang="ru" sz="2400" dirty="0" smtClean="0">
                <a:latin typeface="Times New Roman" panose="02020603050405020304" pitchFamily="18" charset="0"/>
                <a:cs typeface="Times New Roman" panose="02020603050405020304" pitchFamily="18" charset="0"/>
              </a:rPr>
              <a:t>4</a:t>
            </a:r>
            <a:r>
              <a:rPr lang="ru" sz="2400" dirty="0">
                <a:latin typeface="Times New Roman" panose="02020603050405020304" pitchFamily="18" charset="0"/>
                <a:cs typeface="Times New Roman" panose="02020603050405020304" pitchFamily="18" charset="0"/>
              </a:rPr>
              <a:t>. Основные запреты и ограничения неразрывно связаны с регулированием конфликта интересов и (в основном) направлены на его предотвращение</a:t>
            </a:r>
            <a:endParaRPr lang="ru" sz="1900"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4860032" y="1342361"/>
            <a:ext cx="4176464" cy="2516073"/>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12697" marR="25395" algn="ctr">
              <a:lnSpc>
                <a:spcPts val="2147"/>
              </a:lnSpc>
              <a:spcAft>
                <a:spcPts val="2100"/>
              </a:spcAft>
            </a:pPr>
            <a:r>
              <a:rPr lang="ru" sz="2400" dirty="0" smtClean="0">
                <a:latin typeface="Times New Roman" panose="02020603050405020304" pitchFamily="18" charset="0"/>
                <a:cs typeface="Times New Roman" panose="02020603050405020304" pitchFamily="18" charset="0"/>
              </a:rPr>
              <a:t>2. Даже в ситуации конфликта интересов не все личные интересы должностного лица несут настолько серьезную угрозу организации и обществу, что требуют полного отказа от личного интереса или увольнения должностного лица </a:t>
            </a:r>
          </a:p>
        </p:txBody>
      </p:sp>
      <p:pic>
        <p:nvPicPr>
          <p:cNvPr id="2" name="Рисунок 1"/>
          <p:cNvPicPr>
            <a:picLocks noChangeAspect="1"/>
          </p:cNvPicPr>
          <p:nvPr/>
        </p:nvPicPr>
        <p:blipFill>
          <a:blip r:embed="rId2" cstate="email"/>
          <a:stretch>
            <a:fillRect/>
          </a:stretch>
        </p:blipFill>
        <p:spPr>
          <a:xfrm>
            <a:off x="3530199" y="3150522"/>
            <a:ext cx="1563026" cy="15630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xmlns="" val="14988908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12526" y="19472"/>
            <a:ext cx="9156526" cy="818381"/>
          </a:xfrm>
          <a:prstGeom prst="rect">
            <a:avLst/>
          </a:prstGeom>
        </p:spPr>
        <p:style>
          <a:lnRef idx="1">
            <a:schemeClr val="accent5"/>
          </a:lnRef>
          <a:fillRef idx="3">
            <a:schemeClr val="accent5"/>
          </a:fillRef>
          <a:effectRef idx="2">
            <a:schemeClr val="accent5"/>
          </a:effectRef>
          <a:fontRef idx="minor">
            <a:schemeClr val="lt1"/>
          </a:fontRef>
        </p:style>
        <p:txBody>
          <a:bodyPr>
            <a:no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ru-RU" sz="2800" b="1" dirty="0" smtClean="0">
                <a:solidFill>
                  <a:schemeClr val="bg1"/>
                </a:solidFill>
                <a:latin typeface="Times New Roman" panose="02020603050405020304" pitchFamily="18" charset="0"/>
                <a:cs typeface="Times New Roman" panose="02020603050405020304" pitchFamily="18" charset="0"/>
              </a:rPr>
              <a:t>Примеры конфликта интересов в организации</a:t>
            </a:r>
            <a:endParaRPr lang="ru-RU" sz="2800" b="1" dirty="0">
              <a:solidFill>
                <a:schemeClr val="bg1"/>
              </a:solidFill>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137245" y="980728"/>
            <a:ext cx="8856984" cy="3229538"/>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450215" algn="just">
              <a:lnSpc>
                <a:spcPts val="16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У директора учреждения работает в его подчинении супруга на должности начальника отдела учреждения.</a:t>
            </a:r>
            <a:endParaRPr lang="ru-RU"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ts val="1600"/>
              </a:lnSpc>
              <a:spcAft>
                <a:spcPts val="220"/>
              </a:spcAft>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Согласно пункту 3.3. Устава учреждения руководитель учреждения в установленном порядке осуществляет прием на работу и увольнение работников учреждения, утверждает должностные инструкции, решает вопросы оплаты труда работников учреждения.</a:t>
            </a:r>
            <a:endParaRPr lang="ru-RU"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ts val="1600"/>
              </a:lnSpc>
              <a:spcAft>
                <a:spcPts val="220"/>
              </a:spcAft>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Кроме того,</a:t>
            </a:r>
            <a:r>
              <a:rPr lang="ru-RU" dirty="0">
                <a:latin typeface="Times New Roman" panose="02020603050405020304" pitchFamily="18" charset="0"/>
                <a:ea typeface="Calibri" panose="020F0502020204030204" pitchFamily="34" charset="0"/>
                <a:cs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 учреждении действует Положение об условиях оплаты труда работников учреждения согласно которому руководителем учреждения в отношении начальников отделов устанавливаются, в том числе и повышающий персональный коэффициент к окладу, а также выплаты стимулирующего характера (премии по итогам работы в течение года, премии за высокое качество работ, премии за интенсивность и высокие результаты работы). </a:t>
            </a:r>
            <a:endParaRPr lang="ru-RU"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ts val="16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Следовательно, директор учреждения принимает обязательные для исполнения решения по кадровым, организационным, финансовым и иным вопросам в отношении начальника отдела учреждения – своей супруги. </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137245" y="4365104"/>
            <a:ext cx="8856984" cy="234936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indent="450215" algn="just">
              <a:lnSpc>
                <a:spcPts val="16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Специалист по кадрам фиктивно устраивает на работу двоюродного брата супруга в образовательное учреждение и фиктивно оформляет его студентом, получает на него банковскую карту.  В течение года она снимает с карты на свои нужды стипендию и заработную плату родственника.</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ts val="14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Родственник документов никаких не передавал, заявлений не писал, работу и учебу не посещал. Пользуясь доверием работников организации и недостаточным контролем руководства учреждения, она оформляла необходимые документы, переводила его с должности на должность, просила педагогов проставлять положительные оценки в зачетной книжке.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ts val="14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Дополнительно, в данном учреждении работают родственники:</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ts val="14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у заведующей общежитием - дочь дежурной по общежитию, дочь – преподаватель,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ts val="14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у инженера по охране труда – мать старшим лаборантом, жена – юрисконсультом.</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8906154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26" y="19472"/>
            <a:ext cx="9156526" cy="818381"/>
          </a:xfrm>
        </p:spPr>
        <p:style>
          <a:lnRef idx="1">
            <a:schemeClr val="accent5"/>
          </a:lnRef>
          <a:fillRef idx="3">
            <a:schemeClr val="accent5"/>
          </a:fillRef>
          <a:effectRef idx="2">
            <a:schemeClr val="accent5"/>
          </a:effectRef>
          <a:fontRef idx="minor">
            <a:schemeClr val="lt1"/>
          </a:fontRef>
        </p:style>
        <p:txBody>
          <a:bodyPr>
            <a:noAutofit/>
          </a:bodyPr>
          <a:lstStyle/>
          <a:p>
            <a:pPr algn="ctr"/>
            <a:r>
              <a:rPr lang="ru-RU" sz="2800" b="1" dirty="0" smtClean="0">
                <a:solidFill>
                  <a:schemeClr val="bg1"/>
                </a:solidFill>
                <a:latin typeface="Times New Roman" panose="02020603050405020304" pitchFamily="18" charset="0"/>
                <a:cs typeface="Times New Roman" panose="02020603050405020304" pitchFamily="18" charset="0"/>
              </a:rPr>
              <a:t>Ситуации конфликта интересов в образовательной	 организации</a:t>
            </a:r>
            <a:endParaRPr lang="ru-RU" sz="2800" b="1" dirty="0">
              <a:solidFill>
                <a:schemeClr val="bg1"/>
              </a:solidFill>
              <a:latin typeface="Times New Roman" panose="02020603050405020304" pitchFamily="18" charset="0"/>
              <a:cs typeface="Times New Roman" panose="02020603050405020304" pitchFamily="18" charset="0"/>
            </a:endParaRPr>
          </a:p>
        </p:txBody>
      </p:sp>
      <p:sp>
        <p:nvSpPr>
          <p:cNvPr id="4" name="Объект 3"/>
          <p:cNvSpPr>
            <a:spLocks noGrp="1"/>
          </p:cNvSpPr>
          <p:nvPr>
            <p:ph idx="1"/>
          </p:nvPr>
        </p:nvSpPr>
        <p:spPr>
          <a:xfrm>
            <a:off x="24011" y="980728"/>
            <a:ext cx="5616624" cy="5688632"/>
          </a:xfrm>
        </p:spPr>
        <p:txBody>
          <a:bodyPr>
            <a:noAutofit/>
          </a:bodyPr>
          <a:lstStyle/>
          <a:p>
            <a:pPr marL="0" indent="0" algn="just">
              <a:lnSpc>
                <a:spcPts val="2300"/>
              </a:lnSpc>
              <a:spcBef>
                <a:spcPts val="0"/>
              </a:spcBef>
              <a:buNone/>
            </a:pPr>
            <a:r>
              <a:rPr lang="ru-RU" dirty="0">
                <a:latin typeface="Times New Roman" panose="02020603050405020304" pitchFamily="18" charset="0"/>
                <a:cs typeface="Times New Roman" panose="02020603050405020304" pitchFamily="18" charset="0"/>
              </a:rPr>
              <a:t>- педагогический работник ведет уроки и платные занятия у одних и тех же учеников;</a:t>
            </a:r>
          </a:p>
          <a:p>
            <a:pPr marL="0" indent="0" algn="just">
              <a:lnSpc>
                <a:spcPts val="2300"/>
              </a:lnSpc>
              <a:spcBef>
                <a:spcPts val="0"/>
              </a:spcBef>
              <a:buNone/>
            </a:pPr>
            <a:r>
              <a:rPr lang="ru-RU" dirty="0">
                <a:latin typeface="Times New Roman" panose="02020603050405020304" pitchFamily="18" charset="0"/>
                <a:cs typeface="Times New Roman" panose="02020603050405020304" pitchFamily="18" charset="0"/>
              </a:rPr>
              <a:t>- педагогический работник </a:t>
            </a:r>
            <a:r>
              <a:rPr lang="ru-RU" dirty="0" smtClean="0">
                <a:latin typeface="Times New Roman" panose="02020603050405020304" pitchFamily="18" charset="0"/>
                <a:cs typeface="Times New Roman" panose="02020603050405020304" pitchFamily="18" charset="0"/>
              </a:rPr>
              <a:t>"обменивается" </a:t>
            </a:r>
            <a:r>
              <a:rPr lang="ru-RU" dirty="0">
                <a:latin typeface="Times New Roman" panose="02020603050405020304" pitchFamily="18" charset="0"/>
                <a:cs typeface="Times New Roman" panose="02020603050405020304" pitchFamily="18" charset="0"/>
              </a:rPr>
              <a:t>с коллегами слабоуспевающими обучающимися для репетиторства;</a:t>
            </a:r>
          </a:p>
          <a:p>
            <a:pPr marL="0" indent="0" algn="just">
              <a:lnSpc>
                <a:spcPts val="2300"/>
              </a:lnSpc>
              <a:spcBef>
                <a:spcPts val="0"/>
              </a:spcBef>
              <a:buNone/>
            </a:pPr>
            <a:r>
              <a:rPr lang="ru-RU" dirty="0">
                <a:latin typeface="Times New Roman" panose="02020603050405020304" pitchFamily="18" charset="0"/>
                <a:cs typeface="Times New Roman" panose="02020603050405020304" pitchFamily="18" charset="0"/>
              </a:rPr>
              <a:t>- педагогический работник осуществляет репетиторство с учениками, которых обучает;</a:t>
            </a:r>
          </a:p>
          <a:p>
            <a:pPr marL="0" indent="0" algn="just">
              <a:lnSpc>
                <a:spcPts val="2300"/>
              </a:lnSpc>
              <a:spcBef>
                <a:spcPts val="0"/>
              </a:spcBef>
              <a:buNone/>
            </a:pPr>
            <a:r>
              <a:rPr lang="ru-RU" dirty="0">
                <a:latin typeface="Times New Roman" panose="02020603050405020304" pitchFamily="18" charset="0"/>
                <a:cs typeface="Times New Roman" panose="02020603050405020304" pitchFamily="18" charset="0"/>
              </a:rPr>
              <a:t>- педагогический работник осуществляет репетиторство во время урока, внеклассного мероприятия и т.д.;</a:t>
            </a:r>
          </a:p>
          <a:p>
            <a:pPr marL="0" indent="0" algn="just">
              <a:lnSpc>
                <a:spcPts val="2300"/>
              </a:lnSpc>
              <a:spcBef>
                <a:spcPts val="0"/>
              </a:spcBef>
              <a:buNone/>
            </a:pPr>
            <a:r>
              <a:rPr lang="ru-RU" dirty="0">
                <a:latin typeface="Times New Roman" panose="02020603050405020304" pitchFamily="18" charset="0"/>
                <a:cs typeface="Times New Roman" panose="02020603050405020304" pitchFamily="18" charset="0"/>
              </a:rPr>
              <a:t>- педагогический работник получает подарки и услуги</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5636418" y="980728"/>
            <a:ext cx="3374232" cy="2746068"/>
          </a:xfrm>
          <a:prstGeom prst="ellipse">
            <a:avLst/>
          </a:prstGeom>
          <a:ln>
            <a:noFill/>
          </a:ln>
          <a:effectLst>
            <a:softEdge rad="112500"/>
          </a:effectLst>
        </p:spPr>
      </p:pic>
      <p:pic>
        <p:nvPicPr>
          <p:cNvPr id="6" name="Рисунок 5"/>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5735761" y="4098233"/>
            <a:ext cx="3408239" cy="2159257"/>
          </a:xfrm>
          <a:prstGeom prst="ellipse">
            <a:avLst/>
          </a:prstGeom>
          <a:ln>
            <a:noFill/>
          </a:ln>
          <a:effectLst>
            <a:softEdge rad="112500"/>
          </a:effectLst>
        </p:spPr>
      </p:pic>
      <p:sp>
        <p:nvSpPr>
          <p:cNvPr id="7" name="Номер слайда 6"/>
          <p:cNvSpPr>
            <a:spLocks noGrp="1"/>
          </p:cNvSpPr>
          <p:nvPr>
            <p:ph type="sldNum" sz="quarter" idx="12"/>
          </p:nvPr>
        </p:nvSpPr>
        <p:spPr/>
        <p:txBody>
          <a:bodyPr/>
          <a:lstStyle/>
          <a:p>
            <a:fld id="{AC0009A2-AED9-42BB-9833-2905D403D773}" type="slidenum">
              <a:rPr lang="ru-RU" smtClean="0"/>
              <a:pPr/>
              <a:t>13</a:t>
            </a:fld>
            <a:endParaRPr lang="ru-RU"/>
          </a:p>
        </p:txBody>
      </p:sp>
    </p:spTree>
    <p:extLst>
      <p:ext uri="{BB962C8B-B14F-4D97-AF65-F5344CB8AC3E}">
        <p14:creationId xmlns:p14="http://schemas.microsoft.com/office/powerpoint/2010/main" xmlns="" val="11570907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6156175" y="874311"/>
            <a:ext cx="2729093" cy="14752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Заголовок 1"/>
          <p:cNvSpPr>
            <a:spLocks noGrp="1"/>
          </p:cNvSpPr>
          <p:nvPr>
            <p:ph type="title"/>
          </p:nvPr>
        </p:nvSpPr>
        <p:spPr>
          <a:xfrm>
            <a:off x="25574" y="-10492"/>
            <a:ext cx="9156526" cy="818381"/>
          </a:xfrm>
        </p:spPr>
        <p:style>
          <a:lnRef idx="1">
            <a:schemeClr val="accent5"/>
          </a:lnRef>
          <a:fillRef idx="3">
            <a:schemeClr val="accent5"/>
          </a:fillRef>
          <a:effectRef idx="2">
            <a:schemeClr val="accent5"/>
          </a:effectRef>
          <a:fontRef idx="minor">
            <a:schemeClr val="lt1"/>
          </a:fontRef>
        </p:style>
        <p:txBody>
          <a:bodyPr>
            <a:noAutofit/>
          </a:bodyPr>
          <a:lstStyle/>
          <a:p>
            <a:pPr algn="ctr"/>
            <a:r>
              <a:rPr lang="ru-RU" sz="2800" b="1" dirty="0" smtClean="0">
                <a:solidFill>
                  <a:schemeClr val="bg1"/>
                </a:solidFill>
                <a:latin typeface="Times New Roman" panose="02020603050405020304" pitchFamily="18" charset="0"/>
                <a:cs typeface="Times New Roman" panose="02020603050405020304" pitchFamily="18" charset="0"/>
              </a:rPr>
              <a:t>Ситуации конфликта интересов в образовательной	 организации</a:t>
            </a:r>
            <a:endParaRPr lang="ru-RU" sz="2800" b="1" dirty="0">
              <a:solidFill>
                <a:schemeClr val="bg1"/>
              </a:solidFill>
              <a:latin typeface="Times New Roman" panose="02020603050405020304" pitchFamily="18" charset="0"/>
              <a:cs typeface="Times New Roman" panose="02020603050405020304" pitchFamily="18" charset="0"/>
            </a:endParaRPr>
          </a:p>
        </p:txBody>
      </p:sp>
      <p:sp>
        <p:nvSpPr>
          <p:cNvPr id="4" name="Объект 3"/>
          <p:cNvSpPr>
            <a:spLocks noGrp="1"/>
          </p:cNvSpPr>
          <p:nvPr>
            <p:ph idx="1"/>
          </p:nvPr>
        </p:nvSpPr>
        <p:spPr>
          <a:xfrm>
            <a:off x="0" y="846609"/>
            <a:ext cx="5940152" cy="1502906"/>
          </a:xfrm>
        </p:spPr>
        <p:txBody>
          <a:bodyPr>
            <a:noAutofit/>
          </a:bodyPr>
          <a:lstStyle/>
          <a:p>
            <a:pPr marL="0" indent="0" algn="just">
              <a:lnSpc>
                <a:spcPts val="2900"/>
              </a:lnSpc>
              <a:spcBef>
                <a:spcPts val="0"/>
              </a:spcBef>
              <a:buNone/>
            </a:pP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педагогический работник участвует в формировании списка </a:t>
            </a:r>
            <a:r>
              <a:rPr lang="ru-RU" dirty="0" smtClean="0">
                <a:latin typeface="Times New Roman" panose="02020603050405020304" pitchFamily="18" charset="0"/>
                <a:cs typeface="Times New Roman" panose="02020603050405020304" pitchFamily="18" charset="0"/>
              </a:rPr>
              <a:t>класса</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(1, 5, 9 классов);</a:t>
            </a:r>
            <a:endParaRPr lang="ru-RU" dirty="0">
              <a:latin typeface="Times New Roman" panose="02020603050405020304" pitchFamily="18" charset="0"/>
              <a:cs typeface="Times New Roman" panose="02020603050405020304" pitchFamily="18" charset="0"/>
            </a:endParaRPr>
          </a:p>
          <a:p>
            <a:pPr marL="0" indent="0" algn="just">
              <a:lnSpc>
                <a:spcPts val="2900"/>
              </a:lnSpc>
              <a:spcBef>
                <a:spcPts val="0"/>
              </a:spcBef>
              <a:buNone/>
            </a:pPr>
            <a:endParaRPr lang="ru-RU" dirty="0">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6206828" y="2941401"/>
            <a:ext cx="2899567" cy="2184532"/>
          </a:xfrm>
          <a:prstGeom prst="rect">
            <a:avLst/>
          </a:prstGeom>
          <a:ln>
            <a:noFill/>
          </a:ln>
          <a:effectLst>
            <a:softEdge rad="112500"/>
          </a:effectLst>
        </p:spPr>
      </p:pic>
      <p:pic>
        <p:nvPicPr>
          <p:cNvPr id="7" name="Рисунок 6"/>
          <p:cNvPicPr>
            <a:picLocks noChangeAspect="1"/>
          </p:cNvPicPr>
          <p:nvPr/>
        </p:nvPicPr>
        <p:blipFill rotWithShape="1">
          <a:blip r:embed="rId4" cstate="email">
            <a:extLst>
              <a:ext uri="{28A0092B-C50C-407E-A947-70E740481C1C}">
                <a14:useLocalDpi xmlns:a14="http://schemas.microsoft.com/office/drawing/2010/main" xmlns="" val="0"/>
              </a:ext>
            </a:extLst>
          </a:blip>
          <a:srcRect t="-1893"/>
          <a:stretch/>
        </p:blipFill>
        <p:spPr>
          <a:xfrm>
            <a:off x="101700" y="1870289"/>
            <a:ext cx="2742108" cy="1846743"/>
          </a:xfrm>
          <a:prstGeom prst="rect">
            <a:avLst/>
          </a:prstGeom>
          <a:ln>
            <a:noFill/>
          </a:ln>
          <a:effectLst>
            <a:softEdge rad="112500"/>
          </a:effectLst>
        </p:spPr>
      </p:pic>
      <p:sp>
        <p:nvSpPr>
          <p:cNvPr id="9" name="Объект 3"/>
          <p:cNvSpPr txBox="1">
            <a:spLocks/>
          </p:cNvSpPr>
          <p:nvPr/>
        </p:nvSpPr>
        <p:spPr>
          <a:xfrm>
            <a:off x="2920480" y="2128354"/>
            <a:ext cx="6185916" cy="10513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ts val="2900"/>
              </a:lnSpc>
              <a:spcBef>
                <a:spcPts val="0"/>
              </a:spcBef>
              <a:buFont typeface="Arial" panose="020B0604020202020204" pitchFamily="34" charset="0"/>
              <a:buNone/>
            </a:pPr>
            <a:r>
              <a:rPr lang="ru-RU" dirty="0" smtClean="0">
                <a:latin typeface="Times New Roman" panose="02020603050405020304" pitchFamily="18" charset="0"/>
                <a:cs typeface="Times New Roman" panose="02020603050405020304" pitchFamily="18" charset="0"/>
              </a:rPr>
              <a:t>- педагогический работник собирает деньги на нужды класса, школы;</a:t>
            </a:r>
          </a:p>
        </p:txBody>
      </p:sp>
      <p:sp>
        <p:nvSpPr>
          <p:cNvPr id="10" name="Объект 3"/>
          <p:cNvSpPr txBox="1">
            <a:spLocks/>
          </p:cNvSpPr>
          <p:nvPr/>
        </p:nvSpPr>
        <p:spPr>
          <a:xfrm>
            <a:off x="101700" y="3643116"/>
            <a:ext cx="6054475" cy="109617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ts val="2900"/>
              </a:lnSpc>
              <a:spcBef>
                <a:spcPts val="0"/>
              </a:spcBef>
              <a:buFont typeface="Arial" panose="020B0604020202020204" pitchFamily="34" charset="0"/>
              <a:buNone/>
            </a:pPr>
            <a:r>
              <a:rPr lang="ru-RU" dirty="0" smtClean="0">
                <a:latin typeface="Times New Roman" panose="02020603050405020304" pitchFamily="18" charset="0"/>
                <a:cs typeface="Times New Roman" panose="02020603050405020304" pitchFamily="18" charset="0"/>
              </a:rPr>
              <a:t>- педагогический работник участвует в жюри конкурсных мероприятий, олимпиад с участием своих обучающихся;</a:t>
            </a:r>
          </a:p>
          <a:p>
            <a:pPr marL="0" indent="0" algn="just">
              <a:lnSpc>
                <a:spcPts val="2900"/>
              </a:lnSpc>
              <a:spcBef>
                <a:spcPts val="0"/>
              </a:spcBef>
              <a:buFont typeface="Arial" panose="020B0604020202020204" pitchFamily="34" charset="0"/>
              <a:buNone/>
            </a:pPr>
            <a:endParaRPr lang="ru-RU" dirty="0">
              <a:latin typeface="Times New Roman" panose="02020603050405020304" pitchFamily="18" charset="0"/>
              <a:cs typeface="Times New Roman" panose="02020603050405020304" pitchFamily="18" charset="0"/>
            </a:endParaRPr>
          </a:p>
        </p:txBody>
      </p:sp>
      <p:sp>
        <p:nvSpPr>
          <p:cNvPr id="11" name="Объект 3"/>
          <p:cNvSpPr txBox="1">
            <a:spLocks/>
          </p:cNvSpPr>
          <p:nvPr/>
        </p:nvSpPr>
        <p:spPr>
          <a:xfrm>
            <a:off x="2359000" y="5085184"/>
            <a:ext cx="6747396" cy="13786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ts val="2500"/>
              </a:lnSpc>
              <a:spcBef>
                <a:spcPts val="0"/>
              </a:spcBef>
              <a:buFontTx/>
              <a:buChar char="-"/>
            </a:pPr>
            <a:r>
              <a:rPr lang="ru-RU" dirty="0" smtClean="0">
                <a:latin typeface="Times New Roman" panose="02020603050405020304" pitchFamily="18" charset="0"/>
                <a:cs typeface="Times New Roman" panose="02020603050405020304" pitchFamily="18" charset="0"/>
              </a:rPr>
              <a:t>педагогический работник получает небезвыгодные предложения от родителей учеников, которых он обучает или у которых является классным руководителем;</a:t>
            </a:r>
            <a:endParaRPr lang="ru-RU" dirty="0">
              <a:latin typeface="Times New Roman" panose="02020603050405020304" pitchFamily="18" charset="0"/>
              <a:cs typeface="Times New Roman" panose="02020603050405020304" pitchFamily="18" charset="0"/>
            </a:endParaRPr>
          </a:p>
        </p:txBody>
      </p:sp>
      <p:pic>
        <p:nvPicPr>
          <p:cNvPr id="13" name="Рисунок 12"/>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134638" y="5029451"/>
            <a:ext cx="1626368" cy="1626368"/>
          </a:xfrm>
          <a:prstGeom prst="ellipse">
            <a:avLst/>
          </a:prstGeom>
          <a:ln>
            <a:noFill/>
          </a:ln>
          <a:effectLst>
            <a:softEdge rad="112500"/>
          </a:effectLst>
        </p:spPr>
      </p:pic>
      <p:pic>
        <p:nvPicPr>
          <p:cNvPr id="12" name="Рисунок 11"/>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rot="18829957">
            <a:off x="1210029" y="5428063"/>
            <a:ext cx="1367867" cy="1244035"/>
          </a:xfrm>
          <a:prstGeom prst="rect">
            <a:avLst/>
          </a:prstGeom>
          <a:ln>
            <a:noFill/>
          </a:ln>
          <a:effectLst>
            <a:softEdge rad="112500"/>
          </a:effectLst>
        </p:spPr>
      </p:pic>
      <p:sp>
        <p:nvSpPr>
          <p:cNvPr id="14" name="Номер слайда 13"/>
          <p:cNvSpPr>
            <a:spLocks noGrp="1"/>
          </p:cNvSpPr>
          <p:nvPr>
            <p:ph type="sldNum" sz="quarter" idx="12"/>
          </p:nvPr>
        </p:nvSpPr>
        <p:spPr/>
        <p:txBody>
          <a:bodyPr/>
          <a:lstStyle/>
          <a:p>
            <a:fld id="{AC0009A2-AED9-42BB-9833-2905D403D773}" type="slidenum">
              <a:rPr lang="ru-RU" smtClean="0"/>
              <a:pPr/>
              <a:t>14</a:t>
            </a:fld>
            <a:endParaRPr lang="ru-RU"/>
          </a:p>
        </p:txBody>
      </p:sp>
    </p:spTree>
    <p:extLst>
      <p:ext uri="{BB962C8B-B14F-4D97-AF65-F5344CB8AC3E}">
        <p14:creationId xmlns:p14="http://schemas.microsoft.com/office/powerpoint/2010/main" xmlns="" val="31080870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26" y="19472"/>
            <a:ext cx="9156526" cy="818381"/>
          </a:xfrm>
        </p:spPr>
        <p:style>
          <a:lnRef idx="1">
            <a:schemeClr val="accent5"/>
          </a:lnRef>
          <a:fillRef idx="3">
            <a:schemeClr val="accent5"/>
          </a:fillRef>
          <a:effectRef idx="2">
            <a:schemeClr val="accent5"/>
          </a:effectRef>
          <a:fontRef idx="minor">
            <a:schemeClr val="lt1"/>
          </a:fontRef>
        </p:style>
        <p:txBody>
          <a:bodyPr>
            <a:noAutofit/>
          </a:bodyPr>
          <a:lstStyle/>
          <a:p>
            <a:pPr algn="ctr"/>
            <a:r>
              <a:rPr lang="ru-RU" sz="2800" b="1" dirty="0" smtClean="0">
                <a:solidFill>
                  <a:schemeClr val="bg1"/>
                </a:solidFill>
                <a:latin typeface="Times New Roman" panose="02020603050405020304" pitchFamily="18" charset="0"/>
                <a:cs typeface="Times New Roman" panose="02020603050405020304" pitchFamily="18" charset="0"/>
              </a:rPr>
              <a:t>Ситуации конфликта интересов в образовательной	 организации</a:t>
            </a:r>
            <a:endParaRPr lang="ru-RU" sz="2800" b="1" dirty="0">
              <a:solidFill>
                <a:schemeClr val="bg1"/>
              </a:solidFill>
              <a:latin typeface="Times New Roman" panose="02020603050405020304" pitchFamily="18" charset="0"/>
              <a:cs typeface="Times New Roman" panose="02020603050405020304" pitchFamily="18" charset="0"/>
            </a:endParaRPr>
          </a:p>
        </p:txBody>
      </p:sp>
      <p:sp>
        <p:nvSpPr>
          <p:cNvPr id="4" name="Объект 3"/>
          <p:cNvSpPr>
            <a:spLocks noGrp="1"/>
          </p:cNvSpPr>
          <p:nvPr>
            <p:ph idx="1"/>
          </p:nvPr>
        </p:nvSpPr>
        <p:spPr>
          <a:xfrm>
            <a:off x="0" y="936147"/>
            <a:ext cx="6300192" cy="764662"/>
          </a:xfrm>
        </p:spPr>
        <p:txBody>
          <a:bodyPr>
            <a:noAutofit/>
          </a:bodyPr>
          <a:lstStyle/>
          <a:p>
            <a:pPr marL="0" indent="0" algn="just">
              <a:lnSpc>
                <a:spcPts val="2500"/>
              </a:lnSpc>
              <a:spcBef>
                <a:spcPts val="0"/>
              </a:spcBef>
              <a:buNone/>
            </a:pP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педагогический работник участвует в распределении бонусов для учащихся</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6300192" y="870645"/>
            <a:ext cx="2843808" cy="1075025"/>
          </a:xfrm>
          <a:prstGeom prst="ellipse">
            <a:avLst/>
          </a:prstGeom>
          <a:ln>
            <a:noFill/>
          </a:ln>
          <a:effectLst>
            <a:softEdge rad="112500"/>
          </a:effectLst>
        </p:spPr>
      </p:pic>
      <p:pic>
        <p:nvPicPr>
          <p:cNvPr id="5" name="Рисунок 4"/>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7223671" y="2590660"/>
            <a:ext cx="1828576" cy="2304256"/>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102556" y="5704911"/>
            <a:ext cx="1727591" cy="10784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Объект 3"/>
          <p:cNvSpPr txBox="1">
            <a:spLocks/>
          </p:cNvSpPr>
          <p:nvPr/>
        </p:nvSpPr>
        <p:spPr>
          <a:xfrm>
            <a:off x="2610409" y="1816857"/>
            <a:ext cx="6408712" cy="114463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ts val="2600"/>
              </a:lnSpc>
              <a:spcBef>
                <a:spcPts val="0"/>
              </a:spcBef>
              <a:buFont typeface="Arial" panose="020B0604020202020204" pitchFamily="34" charset="0"/>
              <a:buNone/>
            </a:pPr>
            <a:r>
              <a:rPr lang="ru-RU" dirty="0" smtClean="0">
                <a:latin typeface="Times New Roman" panose="02020603050405020304" pitchFamily="18" charset="0"/>
                <a:cs typeface="Times New Roman" panose="02020603050405020304" pitchFamily="18" charset="0"/>
              </a:rPr>
              <a:t>- педагогический работник не-бескорыстно использует возможности родителей обучающихся;</a:t>
            </a:r>
          </a:p>
        </p:txBody>
      </p:sp>
      <p:sp>
        <p:nvSpPr>
          <p:cNvPr id="9" name="Объект 3"/>
          <p:cNvSpPr txBox="1">
            <a:spLocks/>
          </p:cNvSpPr>
          <p:nvPr/>
        </p:nvSpPr>
        <p:spPr>
          <a:xfrm>
            <a:off x="0" y="3039253"/>
            <a:ext cx="7175587" cy="204593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ts val="2600"/>
              </a:lnSpc>
              <a:spcBef>
                <a:spcPts val="0"/>
              </a:spcBef>
              <a:buFont typeface="Arial" panose="020B0604020202020204" pitchFamily="34" charset="0"/>
              <a:buNone/>
            </a:pPr>
            <a:r>
              <a:rPr lang="ru-RU" dirty="0" smtClean="0">
                <a:latin typeface="Times New Roman" panose="02020603050405020304" pitchFamily="18" charset="0"/>
                <a:cs typeface="Times New Roman" panose="02020603050405020304" pitchFamily="18" charset="0"/>
              </a:rPr>
              <a:t>- педагогический работник осуществляет трудовую деятельность в нескольких образовательных организациях и не может уделять необходимого внимания </a:t>
            </a:r>
            <a:r>
              <a:rPr lang="ru-RU" dirty="0" err="1" smtClean="0">
                <a:latin typeface="Times New Roman" panose="02020603050405020304" pitchFamily="18" charset="0"/>
                <a:cs typeface="Times New Roman" panose="02020603050405020304" pitchFamily="18" charset="0"/>
              </a:rPr>
              <a:t>испол</a:t>
            </a:r>
            <a:r>
              <a:rPr lang="ru-RU" dirty="0" smtClean="0">
                <a:latin typeface="Times New Roman" panose="02020603050405020304" pitchFamily="18" charset="0"/>
                <a:cs typeface="Times New Roman" panose="02020603050405020304" pitchFamily="18" charset="0"/>
              </a:rPr>
              <a:t>-нению профессиональных обязанностей по основному месту работы;</a:t>
            </a:r>
          </a:p>
        </p:txBody>
      </p:sp>
      <p:sp>
        <p:nvSpPr>
          <p:cNvPr id="10" name="Объект 3"/>
          <p:cNvSpPr txBox="1">
            <a:spLocks/>
          </p:cNvSpPr>
          <p:nvPr/>
        </p:nvSpPr>
        <p:spPr>
          <a:xfrm>
            <a:off x="83580" y="5024529"/>
            <a:ext cx="8496944" cy="70872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ts val="2400"/>
              </a:lnSpc>
              <a:spcBef>
                <a:spcPts val="0"/>
              </a:spcBef>
              <a:buFont typeface="Arial" panose="020B0604020202020204" pitchFamily="34" charset="0"/>
              <a:buNone/>
            </a:pPr>
            <a:r>
              <a:rPr lang="ru-RU" dirty="0" smtClean="0">
                <a:latin typeface="Times New Roman" panose="02020603050405020304" pitchFamily="18" charset="0"/>
                <a:cs typeface="Times New Roman" panose="02020603050405020304" pitchFamily="18" charset="0"/>
              </a:rPr>
              <a:t>- принятие решений в пользу третьих лиц, включая обучающихся - членов семьи, родственников, друзей; </a:t>
            </a:r>
          </a:p>
        </p:txBody>
      </p:sp>
      <p:sp>
        <p:nvSpPr>
          <p:cNvPr id="11" name="Прямоугольник 10"/>
          <p:cNvSpPr/>
          <p:nvPr/>
        </p:nvSpPr>
        <p:spPr>
          <a:xfrm>
            <a:off x="2159596" y="5716026"/>
            <a:ext cx="6984404" cy="861774"/>
          </a:xfrm>
          <a:prstGeom prst="rect">
            <a:avLst/>
          </a:prstGeom>
        </p:spPr>
        <p:txBody>
          <a:bodyPr wrap="square">
            <a:spAutoFit/>
          </a:bodyPr>
          <a:lstStyle/>
          <a:p>
            <a:pPr algn="just">
              <a:lnSpc>
                <a:spcPts val="3000"/>
              </a:lnSpc>
            </a:pPr>
            <a:r>
              <a:rPr lang="ru-RU" sz="2800" dirty="0">
                <a:latin typeface="Times New Roman" panose="02020603050405020304" pitchFamily="18" charset="0"/>
                <a:cs typeface="Times New Roman" panose="02020603050405020304" pitchFamily="18" charset="0"/>
              </a:rPr>
              <a:t>- педагогический работник нарушает установленные в организации запреты.</a:t>
            </a:r>
          </a:p>
        </p:txBody>
      </p:sp>
      <p:pic>
        <p:nvPicPr>
          <p:cNvPr id="12" name="Рисунок 11"/>
          <p:cNvPicPr>
            <a:picLocks noChangeAspect="1"/>
          </p:cNvPicPr>
          <p:nvPr/>
        </p:nvPicPr>
        <p:blipFill>
          <a:blip r:embed="rId5" cstate="email">
            <a:extLst>
              <a:ext uri="{28A0092B-C50C-407E-A947-70E740481C1C}">
                <a14:useLocalDpi xmlns:a14="http://schemas.microsoft.com/office/drawing/2010/main" xmlns="" val="0"/>
              </a:ext>
            </a:extLst>
          </a:blip>
          <a:stretch>
            <a:fillRect/>
          </a:stretch>
        </p:blipFill>
        <p:spPr>
          <a:xfrm>
            <a:off x="71500" y="1581241"/>
            <a:ext cx="2448272" cy="1615863"/>
          </a:xfrm>
          <a:prstGeom prst="rect">
            <a:avLst/>
          </a:prstGeom>
          <a:ln>
            <a:noFill/>
          </a:ln>
          <a:effectLst>
            <a:softEdge rad="112500"/>
          </a:effectLst>
        </p:spPr>
      </p:pic>
      <p:sp>
        <p:nvSpPr>
          <p:cNvPr id="13" name="Номер слайда 12"/>
          <p:cNvSpPr>
            <a:spLocks noGrp="1"/>
          </p:cNvSpPr>
          <p:nvPr>
            <p:ph type="sldNum" sz="quarter" idx="12"/>
          </p:nvPr>
        </p:nvSpPr>
        <p:spPr/>
        <p:txBody>
          <a:bodyPr/>
          <a:lstStyle/>
          <a:p>
            <a:fld id="{AC0009A2-AED9-42BB-9833-2905D403D773}" type="slidenum">
              <a:rPr lang="ru-RU" smtClean="0"/>
              <a:pPr/>
              <a:t>15</a:t>
            </a:fld>
            <a:endParaRPr lang="ru-RU"/>
          </a:p>
        </p:txBody>
      </p:sp>
    </p:spTree>
    <p:extLst>
      <p:ext uri="{BB962C8B-B14F-4D97-AF65-F5344CB8AC3E}">
        <p14:creationId xmlns:p14="http://schemas.microsoft.com/office/powerpoint/2010/main" xmlns="" val="19693641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94" y="1"/>
            <a:ext cx="9150694" cy="1268760"/>
          </a:xfrm>
        </p:spPr>
        <p:style>
          <a:lnRef idx="1">
            <a:schemeClr val="accent5"/>
          </a:lnRef>
          <a:fillRef idx="3">
            <a:schemeClr val="accent5"/>
          </a:fillRef>
          <a:effectRef idx="2">
            <a:schemeClr val="accent5"/>
          </a:effectRef>
          <a:fontRef idx="minor">
            <a:schemeClr val="lt1"/>
          </a:fontRef>
        </p:style>
        <p:txBody>
          <a:bodyPr>
            <a:normAutofit fontScale="90000"/>
          </a:bodyPr>
          <a:lstStyle/>
          <a:p>
            <a:pPr algn="ct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Предупреждение конфликта интересов</a:t>
            </a:r>
            <a:endPar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029271" y="1628800"/>
            <a:ext cx="6114729" cy="4968551"/>
          </a:xfrm>
        </p:spPr>
        <p:txBody>
          <a:bodyPr>
            <a:noAutofit/>
          </a:bodyPr>
          <a:lstStyle/>
          <a:p>
            <a:pPr marL="0" indent="0" algn="ctr">
              <a:lnSpc>
                <a:spcPts val="3100"/>
              </a:lnSpc>
              <a:buNone/>
            </a:pPr>
            <a:r>
              <a:rPr lang="ru-RU" sz="3600" dirty="0">
                <a:latin typeface="Times New Roman" panose="02020603050405020304" pitchFamily="18" charset="0"/>
                <a:cs typeface="Times New Roman" panose="02020603050405020304" pitchFamily="18" charset="0"/>
              </a:rPr>
              <a:t>Посредством </a:t>
            </a:r>
            <a:r>
              <a:rPr lang="ru-RU" sz="3600" dirty="0">
                <a:solidFill>
                  <a:schemeClr val="accent2">
                    <a:lumMod val="75000"/>
                  </a:schemeClr>
                </a:solidFill>
                <a:latin typeface="Times New Roman" panose="02020603050405020304" pitchFamily="18" charset="0"/>
                <a:cs typeface="Times New Roman" panose="02020603050405020304" pitchFamily="18" charset="0"/>
              </a:rPr>
              <a:t>локального правотворчества </a:t>
            </a:r>
            <a:r>
              <a:rPr lang="ru-RU" sz="3600" dirty="0">
                <a:latin typeface="Times New Roman" panose="02020603050405020304" pitchFamily="18" charset="0"/>
                <a:cs typeface="Times New Roman" panose="02020603050405020304" pitchFamily="18" charset="0"/>
              </a:rPr>
              <a:t>организации, осуществляющие образовательную деятельность, разрабатывают собственные организационно-правовые механизмы, обеспечивающие прозрачность и качество предоставления услуг, и тем самым снижают коррупционные риски</a:t>
            </a:r>
          </a:p>
        </p:txBody>
      </p:sp>
      <p:pic>
        <p:nvPicPr>
          <p:cNvPr id="4" name="Рисунок 3"/>
          <p:cNvPicPr>
            <a:picLocks noChangeAspect="1"/>
          </p:cNvPicPr>
          <p:nvPr/>
        </p:nvPicPr>
        <p:blipFill rotWithShape="1">
          <a:blip r:embed="rId2" cstate="email">
            <a:extLst>
              <a:ext uri="{28A0092B-C50C-407E-A947-70E740481C1C}">
                <a14:useLocalDpi xmlns:a14="http://schemas.microsoft.com/office/drawing/2010/main" xmlns="" val="0"/>
              </a:ext>
            </a:extLst>
          </a:blip>
          <a:srcRect t="-3533"/>
          <a:stretch/>
        </p:blipFill>
        <p:spPr>
          <a:xfrm>
            <a:off x="32668" y="1772816"/>
            <a:ext cx="2996603" cy="4221088"/>
          </a:xfrm>
          <a:prstGeom prst="rect">
            <a:avLst/>
          </a:prstGeom>
        </p:spPr>
      </p:pic>
      <p:sp>
        <p:nvSpPr>
          <p:cNvPr id="5" name="Номер слайда 4"/>
          <p:cNvSpPr>
            <a:spLocks noGrp="1"/>
          </p:cNvSpPr>
          <p:nvPr>
            <p:ph type="sldNum" sz="quarter" idx="12"/>
          </p:nvPr>
        </p:nvSpPr>
        <p:spPr/>
        <p:txBody>
          <a:bodyPr/>
          <a:lstStyle/>
          <a:p>
            <a:fld id="{AC0009A2-AED9-42BB-9833-2905D403D773}" type="slidenum">
              <a:rPr lang="ru-RU" smtClean="0"/>
              <a:pPr/>
              <a:t>16</a:t>
            </a:fld>
            <a:endParaRPr lang="ru-RU"/>
          </a:p>
        </p:txBody>
      </p:sp>
    </p:spTree>
    <p:extLst>
      <p:ext uri="{BB962C8B-B14F-4D97-AF65-F5344CB8AC3E}">
        <p14:creationId xmlns:p14="http://schemas.microsoft.com/office/powerpoint/2010/main" xmlns="" val="27636792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1111548"/>
            <a:ext cx="9144000" cy="5764758"/>
          </a:xfrm>
          <a:prstGeom prst="rect">
            <a:avLst/>
          </a:prstGeom>
        </p:spPr>
      </p:pic>
      <p:sp>
        <p:nvSpPr>
          <p:cNvPr id="8194" name="Rectangle 6"/>
          <p:cNvSpPr>
            <a:spLocks noGrp="1" noChangeArrowheads="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7D861828-E256-4332-9887-25860B5B957C}" type="slidenum">
              <a:rPr kumimoji="0" lang="ru-RU" altLang="ru-RU" sz="1400" smtClean="0"/>
              <a:pPr>
                <a:spcBef>
                  <a:spcPct val="0"/>
                </a:spcBef>
                <a:buFontTx/>
                <a:buNone/>
              </a:pPr>
              <a:t>17</a:t>
            </a:fld>
            <a:endParaRPr kumimoji="0" lang="ru-RU" altLang="ru-RU" sz="1400" smtClean="0"/>
          </a:p>
        </p:txBody>
      </p:sp>
      <p:cxnSp>
        <p:nvCxnSpPr>
          <p:cNvPr id="4" name="Прямая соединительная линия 3"/>
          <p:cNvCxnSpPr/>
          <p:nvPr/>
        </p:nvCxnSpPr>
        <p:spPr>
          <a:xfrm>
            <a:off x="0" y="808038"/>
            <a:ext cx="79009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196" name="Прямоугольник 4"/>
          <p:cNvSpPr>
            <a:spLocks noChangeArrowheads="1"/>
          </p:cNvSpPr>
          <p:nvPr/>
        </p:nvSpPr>
        <p:spPr bwMode="auto">
          <a:xfrm>
            <a:off x="179512" y="1268760"/>
            <a:ext cx="8683625" cy="46448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179388">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marL="0" algn="just" eaLnBrk="1" hangingPunct="1">
              <a:lnSpc>
                <a:spcPts val="2500"/>
              </a:lnSpc>
              <a:spcBef>
                <a:spcPct val="0"/>
              </a:spcBef>
              <a:spcAft>
                <a:spcPts val="1800"/>
              </a:spcAft>
              <a:buFont typeface="+mj-lt"/>
              <a:buAutoNum type="arabicPeriod"/>
            </a:pPr>
            <a:r>
              <a:rPr lang="ru-RU" altLang="ru-RU" sz="4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Внедрить </a:t>
            </a:r>
            <a:r>
              <a:rPr lang="ru-RU" altLang="ru-RU"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систему ограничений и запретов, которые мешали бы должностному лицу ввергать себя в ситуацию конфликта интересов.</a:t>
            </a:r>
          </a:p>
          <a:p>
            <a:pPr marL="0" algn="just" eaLnBrk="1" hangingPunct="1">
              <a:lnSpc>
                <a:spcPts val="2500"/>
              </a:lnSpc>
              <a:spcBef>
                <a:spcPct val="0"/>
              </a:spcBef>
              <a:spcAft>
                <a:spcPts val="1200"/>
              </a:spcAft>
              <a:buFontTx/>
              <a:buAutoNum type="arabicPeriod"/>
            </a:pPr>
            <a:r>
              <a:rPr lang="ru-RU" altLang="ru-RU" sz="4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Внедрить </a:t>
            </a:r>
            <a:r>
              <a:rPr lang="ru-RU" altLang="ru-RU"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меры, позволяющие получать и своевременно анализировать информацию о личных интересах должностных лиц. </a:t>
            </a:r>
          </a:p>
          <a:p>
            <a:pPr marL="0" algn="just" eaLnBrk="1" hangingPunct="1">
              <a:lnSpc>
                <a:spcPts val="2500"/>
              </a:lnSpc>
              <a:spcBef>
                <a:spcPct val="0"/>
              </a:spcBef>
              <a:spcAft>
                <a:spcPts val="1200"/>
              </a:spcAft>
              <a:buFontTx/>
              <a:buNone/>
            </a:pPr>
            <a:r>
              <a:rPr lang="ru-RU" altLang="ru-RU" sz="4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 Ограничить </a:t>
            </a:r>
            <a:r>
              <a:rPr lang="ru-RU" altLang="ru-RU"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участие </a:t>
            </a:r>
            <a:r>
              <a:rPr lang="ru-RU" altLang="ru-RU" sz="4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должност-ных</a:t>
            </a:r>
            <a:r>
              <a:rPr lang="ru-RU" altLang="ru-RU" sz="4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altLang="ru-RU"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лиц в принятии решений (совершении действий), </a:t>
            </a:r>
            <a:r>
              <a:rPr lang="ru-RU" altLang="ru-RU" sz="4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затрагива-ющих</a:t>
            </a:r>
            <a:r>
              <a:rPr lang="ru-RU" altLang="ru-RU" sz="4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altLang="ru-RU"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их личные интересы</a:t>
            </a:r>
            <a:r>
              <a:rPr lang="ru-RU" altLang="ru-RU" sz="3600" dirty="0">
                <a:latin typeface="Times New Roman" panose="02020603050405020304" pitchFamily="18" charset="0"/>
                <a:cs typeface="Times New Roman" panose="02020603050405020304" pitchFamily="18" charset="0"/>
              </a:rPr>
              <a:t>. </a:t>
            </a:r>
          </a:p>
        </p:txBody>
      </p:sp>
      <p:sp>
        <p:nvSpPr>
          <p:cNvPr id="8197" name="Прямоугольник 1"/>
          <p:cNvSpPr>
            <a:spLocks noChangeArrowheads="1"/>
          </p:cNvSpPr>
          <p:nvPr/>
        </p:nvSpPr>
        <p:spPr bwMode="auto">
          <a:xfrm>
            <a:off x="0" y="0"/>
            <a:ext cx="9144000" cy="1077218"/>
          </a:xfrm>
          <a:prstGeom prst="rect">
            <a:avLst/>
          </a:prstGeom>
          <a:ln/>
        </p:spPr>
        <p:style>
          <a:lnRef idx="1">
            <a:schemeClr val="accent5"/>
          </a:lnRef>
          <a:fillRef idx="3">
            <a:schemeClr val="accent5"/>
          </a:fillRef>
          <a:effectRef idx="2">
            <a:schemeClr val="accent5"/>
          </a:effectRef>
          <a:fontRef idx="minor">
            <a:schemeClr val="lt1"/>
          </a:fontRef>
        </p:style>
        <p:txBody>
          <a:bodyPr wrap="square">
            <a:spAutoFit/>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lgn="ctr">
              <a:buFontTx/>
              <a:buNone/>
            </a:pPr>
            <a:r>
              <a:rPr lang="ru-RU" altLang="ru-RU" b="1" dirty="0" smtClean="0">
                <a:solidFill>
                  <a:schemeClr val="bg1"/>
                </a:solidFill>
                <a:latin typeface="Times New Roman" panose="02020603050405020304" pitchFamily="18" charset="0"/>
                <a:cs typeface="Times New Roman" panose="02020603050405020304" pitchFamily="18" charset="0"/>
              </a:rPr>
              <a:t>Для регулирования </a:t>
            </a:r>
            <a:r>
              <a:rPr lang="ru-RU" altLang="ru-RU" b="1" dirty="0">
                <a:solidFill>
                  <a:schemeClr val="bg1"/>
                </a:solidFill>
                <a:latin typeface="Times New Roman" panose="02020603050405020304" pitchFamily="18" charset="0"/>
                <a:cs typeface="Times New Roman" panose="02020603050405020304" pitchFamily="18" charset="0"/>
              </a:rPr>
              <a:t>конфликта </a:t>
            </a:r>
            <a:r>
              <a:rPr lang="ru-RU" altLang="ru-RU" b="1" dirty="0" smtClean="0">
                <a:solidFill>
                  <a:schemeClr val="bg1"/>
                </a:solidFill>
                <a:latin typeface="Times New Roman" panose="02020603050405020304" pitchFamily="18" charset="0"/>
                <a:cs typeface="Times New Roman" panose="02020603050405020304" pitchFamily="18" charset="0"/>
              </a:rPr>
              <a:t>интересов необходимо:</a:t>
            </a:r>
            <a:endParaRPr lang="ru-RU" altLang="ru-RU"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659513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1069243"/>
            <a:ext cx="5940152" cy="5788757"/>
          </a:xfrm>
          <a:prstGeom prst="rect">
            <a:avLst/>
          </a:prstGeom>
        </p:spPr>
      </p:pic>
      <p:sp>
        <p:nvSpPr>
          <p:cNvPr id="11266" name="Rectangle 6"/>
          <p:cNvSpPr>
            <a:spLocks noGrp="1" noChangeArrowheads="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BD1CEF38-E684-418E-B377-6A1CC5D67BF1}" type="slidenum">
              <a:rPr kumimoji="0" lang="ru-RU" altLang="ru-RU" sz="1400" smtClean="0"/>
              <a:pPr>
                <a:spcBef>
                  <a:spcPct val="0"/>
                </a:spcBef>
                <a:buFontTx/>
                <a:buNone/>
              </a:pPr>
              <a:t>18</a:t>
            </a:fld>
            <a:endParaRPr kumimoji="0" lang="ru-RU" altLang="ru-RU" sz="1400" smtClean="0"/>
          </a:p>
        </p:txBody>
      </p:sp>
      <p:sp>
        <p:nvSpPr>
          <p:cNvPr id="11267" name="Text Box 3"/>
          <p:cNvSpPr txBox="1">
            <a:spLocks noChangeArrowheads="1"/>
          </p:cNvSpPr>
          <p:nvPr/>
        </p:nvSpPr>
        <p:spPr bwMode="auto">
          <a:xfrm>
            <a:off x="0" y="-15205"/>
            <a:ext cx="9182100" cy="1077218"/>
          </a:xfrm>
          <a:prstGeom prst="rect">
            <a:avLst/>
          </a:prstGeom>
          <a:ln/>
        </p:spPr>
        <p:style>
          <a:lnRef idx="1">
            <a:schemeClr val="accent5"/>
          </a:lnRef>
          <a:fillRef idx="3">
            <a:schemeClr val="accent5"/>
          </a:fillRef>
          <a:effectRef idx="2">
            <a:schemeClr val="accent5"/>
          </a:effectRef>
          <a:fontRef idx="minor">
            <a:schemeClr val="lt1"/>
          </a:fontRef>
        </p:style>
        <p:txBody>
          <a:bodyPr wrap="square">
            <a:spAutoFit/>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kumimoji="0" lang="ru-RU" altLang="ru-RU" b="1" dirty="0">
                <a:solidFill>
                  <a:schemeClr val="bg1"/>
                </a:solidFill>
                <a:latin typeface="Times New Roman" panose="02020603050405020304" pitchFamily="18" charset="0"/>
                <a:cs typeface="Times New Roman" panose="02020603050405020304" pitchFamily="18" charset="0"/>
              </a:rPr>
              <a:t>Выявление конфликта интересов: декларирование</a:t>
            </a:r>
          </a:p>
        </p:txBody>
      </p:sp>
      <p:sp>
        <p:nvSpPr>
          <p:cNvPr id="11268" name="Прямоугольник 4"/>
          <p:cNvSpPr>
            <a:spLocks noChangeArrowheads="1"/>
          </p:cNvSpPr>
          <p:nvPr/>
        </p:nvSpPr>
        <p:spPr bwMode="auto">
          <a:xfrm>
            <a:off x="395536" y="4221088"/>
            <a:ext cx="4968552" cy="28257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285750" indent="-285750">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marL="0" indent="0" algn="ctr">
              <a:lnSpc>
                <a:spcPts val="2100"/>
              </a:lnSpc>
              <a:spcBef>
                <a:spcPct val="0"/>
              </a:spcBef>
              <a:buNone/>
            </a:pPr>
            <a:r>
              <a:rPr kumimoji="0" lang="ru-RU" altLang="ru-RU" sz="2800" b="1" dirty="0" smtClean="0">
                <a:latin typeface="Segoe Print" panose="02000600000000000000" pitchFamily="2" charset="0"/>
                <a:cs typeface="Times New Roman" panose="02020603050405020304" pitchFamily="18" charset="0"/>
              </a:rPr>
              <a:t>        </a:t>
            </a:r>
            <a:r>
              <a:rPr kumimoji="0" lang="ru-RU" altLang="ru-RU" sz="3600" b="1" dirty="0" smtClean="0">
                <a:latin typeface="Segoe Print" panose="02000600000000000000" pitchFamily="2" charset="0"/>
                <a:cs typeface="Times New Roman" panose="02020603050405020304" pitchFamily="18" charset="0"/>
              </a:rPr>
              <a:t>Декларирование</a:t>
            </a:r>
            <a:r>
              <a:rPr kumimoji="0" lang="ru-RU" altLang="ru-RU" sz="2800" b="1" dirty="0" smtClean="0">
                <a:latin typeface="Segoe Print" panose="02000600000000000000" pitchFamily="2" charset="0"/>
                <a:cs typeface="Times New Roman" panose="02020603050405020304" pitchFamily="18" charset="0"/>
              </a:rPr>
              <a:t> - письменное уведомление уполномоченных должностных лиц о наличии конфликта интересов или личной заинтересованности</a:t>
            </a:r>
          </a:p>
          <a:p>
            <a:pPr marL="0" indent="0" algn="ctr">
              <a:lnSpc>
                <a:spcPts val="2100"/>
              </a:lnSpc>
              <a:spcBef>
                <a:spcPct val="0"/>
              </a:spcBef>
              <a:buNone/>
            </a:pPr>
            <a:endParaRPr kumimoji="0" lang="ru-RU" altLang="ru-RU" sz="2800" b="1" dirty="0" smtClean="0">
              <a:latin typeface="Segoe Print" panose="02000600000000000000" pitchFamily="2" charset="0"/>
              <a:cs typeface="Times New Roman" panose="02020603050405020304" pitchFamily="18" charset="0"/>
            </a:endParaRPr>
          </a:p>
          <a:p>
            <a:pPr marL="0" indent="0" algn="ctr">
              <a:lnSpc>
                <a:spcPts val="2100"/>
              </a:lnSpc>
              <a:spcBef>
                <a:spcPct val="0"/>
              </a:spcBef>
              <a:buNone/>
            </a:pPr>
            <a:endParaRPr kumimoji="0" lang="ru-RU" altLang="ru-RU" sz="2800" b="1" dirty="0">
              <a:latin typeface="Segoe Print" panose="02000600000000000000" pitchFamily="2" charset="0"/>
              <a:cs typeface="Times New Roman" panose="02020603050405020304" pitchFamily="18" charset="0"/>
            </a:endParaRPr>
          </a:p>
        </p:txBody>
      </p:sp>
      <p:sp>
        <p:nvSpPr>
          <p:cNvPr id="3" name="Прямоугольник 2"/>
          <p:cNvSpPr/>
          <p:nvPr/>
        </p:nvSpPr>
        <p:spPr>
          <a:xfrm>
            <a:off x="5936741" y="1416531"/>
            <a:ext cx="3099817" cy="4956613"/>
          </a:xfrm>
          <a:prstGeom prst="rect">
            <a:avLst/>
          </a:prstGeom>
        </p:spPr>
        <p:txBody>
          <a:bodyPr wrap="square">
            <a:spAutoFit/>
          </a:bodyPr>
          <a:lstStyle/>
          <a:p>
            <a:pPr algn="ctr">
              <a:lnSpc>
                <a:spcPts val="2100"/>
              </a:lnSpc>
              <a:spcBef>
                <a:spcPct val="0"/>
              </a:spcBef>
            </a:pPr>
            <a:r>
              <a:rPr lang="ru-RU" altLang="ru-RU" sz="2800" b="1" dirty="0">
                <a:latin typeface="Times New Roman" panose="02020603050405020304" pitchFamily="18" charset="0"/>
                <a:cs typeface="Times New Roman" panose="02020603050405020304" pitchFamily="18" charset="0"/>
              </a:rPr>
              <a:t>Может быть регулярным и ситуативным. </a:t>
            </a:r>
          </a:p>
          <a:p>
            <a:pPr algn="ctr">
              <a:lnSpc>
                <a:spcPts val="2100"/>
              </a:lnSpc>
              <a:spcBef>
                <a:spcPct val="0"/>
              </a:spcBef>
            </a:pPr>
            <a:endParaRPr lang="ru-RU" altLang="ru-RU" sz="2800" b="1" dirty="0">
              <a:latin typeface="Times New Roman" panose="02020603050405020304" pitchFamily="18" charset="0"/>
              <a:cs typeface="Times New Roman" panose="02020603050405020304" pitchFamily="18" charset="0"/>
            </a:endParaRPr>
          </a:p>
          <a:p>
            <a:pPr algn="ctr">
              <a:lnSpc>
                <a:spcPts val="2100"/>
              </a:lnSpc>
              <a:spcBef>
                <a:spcPct val="0"/>
              </a:spcBef>
            </a:pPr>
            <a:r>
              <a:rPr lang="ru-RU" altLang="ru-RU" sz="2800" b="1" dirty="0">
                <a:latin typeface="Times New Roman" panose="02020603050405020304" pitchFamily="18" charset="0"/>
                <a:cs typeface="Times New Roman" panose="02020603050405020304" pitchFamily="18" charset="0"/>
              </a:rPr>
              <a:t>Декларироваться может наличие конфликта </a:t>
            </a:r>
            <a:r>
              <a:rPr lang="ru-RU" altLang="ru-RU" sz="2800" b="1" dirty="0" smtClean="0">
                <a:latin typeface="Times New Roman" panose="02020603050405020304" pitchFamily="18" charset="0"/>
                <a:cs typeface="Times New Roman" panose="02020603050405020304" pitchFamily="18" charset="0"/>
              </a:rPr>
              <a:t>интересов </a:t>
            </a:r>
            <a:r>
              <a:rPr lang="ru-RU" altLang="ru-RU" sz="2800" b="1" dirty="0">
                <a:latin typeface="Times New Roman" panose="02020603050405020304" pitchFamily="18" charset="0"/>
                <a:cs typeface="Times New Roman" panose="02020603050405020304" pitchFamily="18" charset="0"/>
              </a:rPr>
              <a:t>или наличие личной </a:t>
            </a:r>
            <a:r>
              <a:rPr lang="ru-RU" altLang="ru-RU" sz="2800" b="1" dirty="0" smtClean="0">
                <a:latin typeface="Times New Roman" panose="02020603050405020304" pitchFamily="18" charset="0"/>
                <a:cs typeface="Times New Roman" panose="02020603050405020304" pitchFamily="18" charset="0"/>
              </a:rPr>
              <a:t>заинтересован-</a:t>
            </a:r>
            <a:r>
              <a:rPr lang="ru-RU" altLang="ru-RU" sz="2800" b="1" dirty="0" err="1" smtClean="0">
                <a:latin typeface="Times New Roman" panose="02020603050405020304" pitchFamily="18" charset="0"/>
                <a:cs typeface="Times New Roman" panose="02020603050405020304" pitchFamily="18" charset="0"/>
              </a:rPr>
              <a:t>ности</a:t>
            </a:r>
            <a:r>
              <a:rPr lang="ru-RU" altLang="ru-RU" sz="2800" b="1" dirty="0">
                <a:latin typeface="Times New Roman" panose="02020603050405020304" pitchFamily="18" charset="0"/>
                <a:cs typeface="Times New Roman" panose="02020603050405020304" pitchFamily="18" charset="0"/>
              </a:rPr>
              <a:t>. </a:t>
            </a:r>
          </a:p>
          <a:p>
            <a:pPr algn="ctr">
              <a:lnSpc>
                <a:spcPts val="2100"/>
              </a:lnSpc>
              <a:spcBef>
                <a:spcPct val="0"/>
              </a:spcBef>
            </a:pPr>
            <a:endParaRPr lang="ru-RU" altLang="ru-RU" sz="2800" b="1" dirty="0">
              <a:latin typeface="Times New Roman" panose="02020603050405020304" pitchFamily="18" charset="0"/>
              <a:cs typeface="Times New Roman" panose="02020603050405020304" pitchFamily="18" charset="0"/>
            </a:endParaRPr>
          </a:p>
          <a:p>
            <a:pPr algn="ctr">
              <a:lnSpc>
                <a:spcPts val="2100"/>
              </a:lnSpc>
              <a:spcBef>
                <a:spcPct val="0"/>
              </a:spcBef>
            </a:pPr>
            <a:r>
              <a:rPr lang="ru-RU" altLang="ru-RU" sz="2800" b="1" dirty="0">
                <a:latin typeface="Times New Roman" panose="02020603050405020304" pitchFamily="18" charset="0"/>
                <a:cs typeface="Times New Roman" panose="02020603050405020304" pitchFamily="18" charset="0"/>
              </a:rPr>
              <a:t>Декларирование может </a:t>
            </a:r>
            <a:r>
              <a:rPr lang="ru-RU" altLang="ru-RU" sz="2800" b="1" dirty="0" smtClean="0">
                <a:latin typeface="Times New Roman" panose="02020603050405020304" pitchFamily="18" charset="0"/>
                <a:cs typeface="Times New Roman" panose="02020603050405020304" pitchFamily="18" charset="0"/>
              </a:rPr>
              <a:t>осуществляться </a:t>
            </a:r>
            <a:r>
              <a:rPr lang="ru-RU" altLang="ru-RU" sz="2800" b="1" dirty="0">
                <a:latin typeface="Times New Roman" panose="02020603050405020304" pitchFamily="18" charset="0"/>
                <a:cs typeface="Times New Roman" panose="02020603050405020304" pitchFamily="18" charset="0"/>
              </a:rPr>
              <a:t>по </a:t>
            </a:r>
            <a:r>
              <a:rPr lang="ru-RU" altLang="ru-RU" sz="2800" b="1" dirty="0" smtClean="0">
                <a:latin typeface="Times New Roman" panose="02020603050405020304" pitchFamily="18" charset="0"/>
                <a:cs typeface="Times New Roman" panose="02020603050405020304" pitchFamily="18" charset="0"/>
              </a:rPr>
              <a:t>установленной </a:t>
            </a:r>
            <a:r>
              <a:rPr lang="ru-RU" altLang="ru-RU" sz="2800" b="1" dirty="0">
                <a:latin typeface="Times New Roman" panose="02020603050405020304" pitchFamily="18" charset="0"/>
                <a:cs typeface="Times New Roman" panose="02020603050405020304" pitchFamily="18" charset="0"/>
              </a:rPr>
              <a:t>форме или в свободной форме.</a:t>
            </a:r>
          </a:p>
        </p:txBody>
      </p:sp>
    </p:spTree>
    <p:extLst>
      <p:ext uri="{BB962C8B-B14F-4D97-AF65-F5344CB8AC3E}">
        <p14:creationId xmlns:p14="http://schemas.microsoft.com/office/powerpoint/2010/main" xmlns="" val="5446594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p:nvPr>
        </p:nvPicPr>
        <p:blipFill>
          <a:blip r:embed="rId2"/>
          <a:stretch>
            <a:fillRect/>
          </a:stretch>
        </p:blipFill>
        <p:spPr>
          <a:xfrm>
            <a:off x="539552" y="391197"/>
            <a:ext cx="8424936" cy="6330279"/>
          </a:xfrm>
          <a:prstGeom prst="rect">
            <a:avLst/>
          </a:prstGeom>
          <a:effectLst>
            <a:glow rad="139700">
              <a:schemeClr val="accent4">
                <a:satMod val="175000"/>
                <a:alpha val="40000"/>
              </a:schemeClr>
            </a:glow>
          </a:effectLst>
        </p:spPr>
      </p:pic>
      <p:sp>
        <p:nvSpPr>
          <p:cNvPr id="3" name="Номер слайда 2"/>
          <p:cNvSpPr>
            <a:spLocks noGrp="1"/>
          </p:cNvSpPr>
          <p:nvPr>
            <p:ph type="sldNum" sz="quarter" idx="12"/>
          </p:nvPr>
        </p:nvSpPr>
        <p:spPr/>
        <p:txBody>
          <a:bodyPr/>
          <a:lstStyle/>
          <a:p>
            <a:pPr>
              <a:defRPr/>
            </a:pPr>
            <a:fld id="{F66B4B1B-98E9-4E10-B1F9-534063CE15FF}" type="slidenum">
              <a:rPr lang="ru-RU" altLang="ru-RU" smtClean="0"/>
              <a:pPr>
                <a:defRPr/>
              </a:pPr>
              <a:t>19</a:t>
            </a:fld>
            <a:endParaRPr lang="ru-RU" altLang="ru-RU"/>
          </a:p>
        </p:txBody>
      </p:sp>
    </p:spTree>
    <p:extLst>
      <p:ext uri="{BB962C8B-B14F-4D97-AF65-F5344CB8AC3E}">
        <p14:creationId xmlns:p14="http://schemas.microsoft.com/office/powerpoint/2010/main" xmlns="" val="33654816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131840" y="332656"/>
            <a:ext cx="5832648" cy="6120680"/>
          </a:xfrm>
        </p:spPr>
        <p:txBody>
          <a:bodyPr>
            <a:normAutofit fontScale="40000" lnSpcReduction="20000"/>
          </a:bodyPr>
          <a:lstStyle/>
          <a:p>
            <a:pPr marL="0" indent="0" algn="just">
              <a:lnSpc>
                <a:spcPct val="120000"/>
              </a:lnSpc>
              <a:spcBef>
                <a:spcPts val="0"/>
              </a:spcBef>
              <a:buNone/>
            </a:pPr>
            <a:r>
              <a:rPr lang="ru-RU" sz="2600" dirty="0" smtClean="0">
                <a:latin typeface="Times New Roman" panose="02020603050405020304" pitchFamily="18" charset="0"/>
                <a:cs typeface="Times New Roman" panose="02020603050405020304" pitchFamily="18" charset="0"/>
              </a:rPr>
              <a:t> </a:t>
            </a:r>
            <a:r>
              <a:rPr lang="ru-RU" sz="4000" b="1" dirty="0" smtClean="0">
                <a:latin typeface="Times New Roman" panose="02020603050405020304" pitchFamily="18" charset="0"/>
                <a:cs typeface="Times New Roman" panose="02020603050405020304" pitchFamily="18" charset="0"/>
              </a:rPr>
              <a:t>"Я назвал коррупцию одним из главных барьеров на пути нашего развития. Очевидно, что борьба с ней должна вестись по всем направлениям: от совершенствования законодательства, работы правоохранительной и судебной систем ─ до воспитания в гражданах нетерпимости к любым, в том числе бытовым проявлениям этого социального зла".</a:t>
            </a:r>
          </a:p>
          <a:p>
            <a:pPr marL="0" indent="0" algn="r">
              <a:lnSpc>
                <a:spcPct val="120000"/>
              </a:lnSpc>
              <a:spcBef>
                <a:spcPts val="0"/>
              </a:spcBef>
              <a:buNone/>
            </a:pPr>
            <a:r>
              <a:rPr lang="ru-RU" sz="2500" dirty="0" smtClean="0">
                <a:latin typeface="Times New Roman" panose="02020603050405020304" pitchFamily="18" charset="0"/>
                <a:cs typeface="Times New Roman" panose="02020603050405020304" pitchFamily="18" charset="0"/>
              </a:rPr>
              <a:t>Из Послания Президента Российской Федерации</a:t>
            </a:r>
          </a:p>
          <a:p>
            <a:pPr marL="0" indent="0" algn="r">
              <a:lnSpc>
                <a:spcPct val="120000"/>
              </a:lnSpc>
              <a:spcBef>
                <a:spcPts val="0"/>
              </a:spcBef>
              <a:buNone/>
            </a:pPr>
            <a:r>
              <a:rPr lang="ru-RU" sz="2500" dirty="0" smtClean="0">
                <a:latin typeface="Times New Roman" panose="02020603050405020304" pitchFamily="18" charset="0"/>
                <a:cs typeface="Times New Roman" panose="02020603050405020304" pitchFamily="18" charset="0"/>
              </a:rPr>
              <a:t> Федеральному Собранию Российской Федерации </a:t>
            </a:r>
          </a:p>
          <a:p>
            <a:pPr marL="0" indent="0">
              <a:lnSpc>
                <a:spcPct val="120000"/>
              </a:lnSpc>
              <a:spcBef>
                <a:spcPts val="0"/>
              </a:spcBef>
              <a:buNone/>
            </a:pPr>
            <a:r>
              <a:rPr lang="ru-RU" sz="2500" dirty="0" smtClean="0">
                <a:latin typeface="Times New Roman" panose="02020603050405020304" pitchFamily="18" charset="0"/>
                <a:cs typeface="Times New Roman" panose="02020603050405020304" pitchFamily="18" charset="0"/>
              </a:rPr>
              <a:t> </a:t>
            </a:r>
          </a:p>
          <a:p>
            <a:pPr marL="0" indent="0" algn="just">
              <a:lnSpc>
                <a:spcPct val="120000"/>
              </a:lnSpc>
              <a:spcBef>
                <a:spcPts val="0"/>
              </a:spcBef>
              <a:buNone/>
            </a:pPr>
            <a:r>
              <a:rPr lang="ru-RU" sz="4000" b="1" dirty="0" smtClean="0">
                <a:latin typeface="Times New Roman" panose="02020603050405020304" pitchFamily="18" charset="0"/>
                <a:cs typeface="Times New Roman" panose="02020603050405020304" pitchFamily="18" charset="0"/>
              </a:rPr>
              <a:t>"Мы должны создать антикоррупционный стандарт поведения. Без этого ничего не будет. Ведь в развитых странах, как мы обычно говорим, в странах с высокой правовой культурой, взяток не берут не только потому, что боятся, но и в том числе потому, что это невыгодно, это разрушает карьеру до конца. И это, может быть, самый сильный стимул".</a:t>
            </a:r>
          </a:p>
          <a:p>
            <a:pPr marL="0" indent="0" algn="just">
              <a:lnSpc>
                <a:spcPct val="120000"/>
              </a:lnSpc>
              <a:spcBef>
                <a:spcPts val="0"/>
              </a:spcBef>
              <a:buNone/>
            </a:pPr>
            <a:endParaRPr lang="ru-RU" sz="2600" b="1" dirty="0" smtClean="0">
              <a:latin typeface="Times New Roman" panose="02020603050405020304" pitchFamily="18" charset="0"/>
              <a:cs typeface="Times New Roman" panose="02020603050405020304" pitchFamily="18" charset="0"/>
            </a:endParaRPr>
          </a:p>
          <a:p>
            <a:pPr marL="0" indent="0" algn="r">
              <a:lnSpc>
                <a:spcPct val="120000"/>
              </a:lnSpc>
              <a:spcBef>
                <a:spcPts val="0"/>
              </a:spcBef>
              <a:buNone/>
            </a:pPr>
            <a:r>
              <a:rPr lang="ru-RU" sz="2500" dirty="0" smtClean="0">
                <a:latin typeface="Times New Roman" panose="02020603050405020304" pitchFamily="18" charset="0"/>
                <a:cs typeface="Times New Roman" panose="02020603050405020304" pitchFamily="18" charset="0"/>
              </a:rPr>
              <a:t> Из выступления Президента Российской Федерации</a:t>
            </a:r>
          </a:p>
          <a:p>
            <a:pPr marL="0" indent="0" algn="r">
              <a:lnSpc>
                <a:spcPct val="120000"/>
              </a:lnSpc>
              <a:spcBef>
                <a:spcPts val="0"/>
              </a:spcBef>
              <a:buNone/>
            </a:pPr>
            <a:r>
              <a:rPr lang="ru-RU" sz="2500" dirty="0" smtClean="0">
                <a:latin typeface="Times New Roman" panose="02020603050405020304" pitchFamily="18" charset="0"/>
                <a:cs typeface="Times New Roman" panose="02020603050405020304" pitchFamily="18" charset="0"/>
              </a:rPr>
              <a:t> на совещании по проблемам противодействия коррупции </a:t>
            </a:r>
          </a:p>
          <a:p>
            <a:pPr marL="0" indent="0">
              <a:lnSpc>
                <a:spcPct val="120000"/>
              </a:lnSpc>
              <a:spcBef>
                <a:spcPts val="0"/>
              </a:spcBef>
              <a:buNone/>
            </a:pPr>
            <a:r>
              <a:rPr lang="ru-RU" sz="2500" dirty="0">
                <a:latin typeface="Times New Roman" panose="02020603050405020304" pitchFamily="18" charset="0"/>
                <a:cs typeface="Times New Roman" panose="02020603050405020304" pitchFamily="18" charset="0"/>
              </a:rPr>
              <a:t> </a:t>
            </a:r>
          </a:p>
          <a:p>
            <a:pPr marL="0" indent="0">
              <a:lnSpc>
                <a:spcPct val="120000"/>
              </a:lnSpc>
              <a:spcBef>
                <a:spcPts val="0"/>
              </a:spcBef>
              <a:buNone/>
            </a:pPr>
            <a:r>
              <a:rPr lang="ru-RU" sz="4000" b="1" dirty="0" smtClean="0">
                <a:latin typeface="Times New Roman" panose="02020603050405020304" pitchFamily="18" charset="0"/>
                <a:cs typeface="Times New Roman" panose="02020603050405020304" pitchFamily="18" charset="0"/>
              </a:rPr>
              <a:t>"Нужно </a:t>
            </a:r>
            <a:r>
              <a:rPr lang="ru-RU" sz="4000" b="1" dirty="0">
                <a:latin typeface="Times New Roman" panose="02020603050405020304" pitchFamily="18" charset="0"/>
                <a:cs typeface="Times New Roman" panose="02020603050405020304" pitchFamily="18" charset="0"/>
              </a:rPr>
              <a:t>создать условия, при которых люди будут дорожить своим местом больше, чем теми деньгами, которые они могут получить в виде взятки</a:t>
            </a:r>
            <a:r>
              <a:rPr lang="ru-RU" sz="4000" b="1" dirty="0" smtClean="0">
                <a:latin typeface="Times New Roman" panose="02020603050405020304" pitchFamily="18" charset="0"/>
                <a:cs typeface="Times New Roman" panose="02020603050405020304" pitchFamily="18" charset="0"/>
              </a:rPr>
              <a:t>…".</a:t>
            </a:r>
          </a:p>
          <a:p>
            <a:pPr marL="0" indent="0">
              <a:lnSpc>
                <a:spcPct val="120000"/>
              </a:lnSpc>
              <a:spcBef>
                <a:spcPts val="0"/>
              </a:spcBef>
              <a:buNone/>
            </a:pPr>
            <a:endParaRPr lang="ru-RU" sz="2600" b="1" dirty="0">
              <a:latin typeface="Times New Roman" panose="02020603050405020304" pitchFamily="18" charset="0"/>
              <a:cs typeface="Times New Roman" panose="02020603050405020304" pitchFamily="18" charset="0"/>
            </a:endParaRPr>
          </a:p>
          <a:p>
            <a:pPr marL="0" indent="0" algn="r">
              <a:lnSpc>
                <a:spcPct val="120000"/>
              </a:lnSpc>
              <a:spcBef>
                <a:spcPts val="0"/>
              </a:spcBef>
              <a:buNone/>
            </a:pPr>
            <a:r>
              <a:rPr lang="ru-RU" sz="2300" dirty="0">
                <a:latin typeface="Times New Roman" panose="02020603050405020304" pitchFamily="18" charset="0"/>
                <a:cs typeface="Times New Roman" panose="02020603050405020304" pitchFamily="18" charset="0"/>
              </a:rPr>
              <a:t>Из ответов В.В. Путина по </a:t>
            </a:r>
            <a:r>
              <a:rPr lang="ru-RU" sz="2300" dirty="0" smtClean="0">
                <a:latin typeface="Times New Roman" panose="02020603050405020304" pitchFamily="18" charset="0"/>
                <a:cs typeface="Times New Roman" panose="02020603050405020304" pitchFamily="18" charset="0"/>
              </a:rPr>
              <a:t>"прямой линии" </a:t>
            </a:r>
          </a:p>
          <a:p>
            <a:pPr marL="0" indent="0" algn="r">
              <a:lnSpc>
                <a:spcPct val="120000"/>
              </a:lnSpc>
              <a:spcBef>
                <a:spcPts val="0"/>
              </a:spcBef>
              <a:buNone/>
            </a:pPr>
            <a:r>
              <a:rPr lang="ru-RU" sz="2300" dirty="0" smtClean="0">
                <a:latin typeface="Times New Roman" panose="02020603050405020304" pitchFamily="18" charset="0"/>
                <a:cs typeface="Times New Roman" panose="02020603050405020304" pitchFamily="18" charset="0"/>
              </a:rPr>
              <a:t>по </a:t>
            </a:r>
            <a:r>
              <a:rPr lang="ru-RU" sz="2300" dirty="0">
                <a:latin typeface="Times New Roman" panose="02020603050405020304" pitchFamily="18" charset="0"/>
                <a:cs typeface="Times New Roman" panose="02020603050405020304" pitchFamily="18" charset="0"/>
              </a:rPr>
              <a:t>проблемам противодействия </a:t>
            </a:r>
            <a:r>
              <a:rPr lang="ru-RU" sz="2300" dirty="0" smtClean="0">
                <a:latin typeface="Times New Roman" panose="02020603050405020304" pitchFamily="18" charset="0"/>
                <a:cs typeface="Times New Roman" panose="02020603050405020304" pitchFamily="18" charset="0"/>
              </a:rPr>
              <a:t>коррупции</a:t>
            </a:r>
            <a:endParaRPr lang="ru-RU" sz="3000" dirty="0"/>
          </a:p>
        </p:txBody>
      </p:sp>
      <p:pic>
        <p:nvPicPr>
          <p:cNvPr id="2" name="Рисунок 1"/>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22896" y="1340768"/>
            <a:ext cx="2937504" cy="4220308"/>
          </a:xfrm>
          <a:prstGeom prst="ellipse">
            <a:avLst/>
          </a:prstGeom>
          <a:ln>
            <a:noFill/>
          </a:ln>
          <a:effectLst>
            <a:softEdge rad="112500"/>
          </a:effectLst>
        </p:spPr>
      </p:pic>
      <p:sp>
        <p:nvSpPr>
          <p:cNvPr id="5" name="Номер слайда 4"/>
          <p:cNvSpPr>
            <a:spLocks noGrp="1"/>
          </p:cNvSpPr>
          <p:nvPr>
            <p:ph type="sldNum" sz="quarter" idx="12"/>
          </p:nvPr>
        </p:nvSpPr>
        <p:spPr/>
        <p:txBody>
          <a:bodyPr/>
          <a:lstStyle/>
          <a:p>
            <a:fld id="{AC0009A2-AED9-42BB-9833-2905D403D773}" type="slidenum">
              <a:rPr lang="ru-RU" smtClean="0"/>
              <a:pPr/>
              <a:t>2</a:t>
            </a:fld>
            <a:endParaRPr lang="ru-RU"/>
          </a:p>
        </p:txBody>
      </p:sp>
    </p:spTree>
    <p:extLst>
      <p:ext uri="{BB962C8B-B14F-4D97-AF65-F5344CB8AC3E}">
        <p14:creationId xmlns:p14="http://schemas.microsoft.com/office/powerpoint/2010/main" xmlns="" val="291557897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12"/>
          </p:nvPr>
        </p:nvSpPr>
        <p:spPr/>
        <p:txBody>
          <a:bodyPr/>
          <a:lstStyle/>
          <a:p>
            <a:pPr>
              <a:defRPr/>
            </a:pPr>
            <a:fld id="{F66B4B1B-98E9-4E10-B1F9-534063CE15FF}" type="slidenum">
              <a:rPr lang="ru-RU" altLang="ru-RU" smtClean="0"/>
              <a:pPr>
                <a:defRPr/>
              </a:pPr>
              <a:t>20</a:t>
            </a:fld>
            <a:endParaRPr lang="ru-RU" altLang="ru-RU"/>
          </a:p>
        </p:txBody>
      </p:sp>
      <p:sp>
        <p:nvSpPr>
          <p:cNvPr id="4" name="Прямоугольник 3"/>
          <p:cNvSpPr/>
          <p:nvPr/>
        </p:nvSpPr>
        <p:spPr>
          <a:xfrm>
            <a:off x="467544" y="260648"/>
            <a:ext cx="8424936" cy="2169825"/>
          </a:xfrm>
          <a:prstGeom prst="rect">
            <a:avLst/>
          </a:prstGeom>
        </p:spPr>
        <p:txBody>
          <a:bodyPr wrap="square">
            <a:spAutoFit/>
          </a:bodyPr>
          <a:lstStyle/>
          <a:p>
            <a:pPr algn="ctr">
              <a:lnSpc>
                <a:spcPts val="1800"/>
              </a:lnSpc>
              <a:spcAft>
                <a:spcPts val="0"/>
              </a:spcAft>
            </a:pPr>
            <a:r>
              <a:rPr lang="ru-RU" b="1" dirty="0" smtClean="0">
                <a:latin typeface="Times New Roman" panose="02020603050405020304" pitchFamily="18" charset="0"/>
                <a:ea typeface="Times New Roman" panose="02020603050405020304" pitchFamily="18" charset="0"/>
                <a:cs typeface="Times New Roman" panose="02020603050405020304" pitchFamily="18" charset="0"/>
              </a:rPr>
              <a:t>ЖУРНАЛ</a:t>
            </a:r>
          </a:p>
          <a:p>
            <a:pPr algn="ctr">
              <a:lnSpc>
                <a:spcPts val="1800"/>
              </a:lnSpc>
              <a:spcAft>
                <a:spcPts val="0"/>
              </a:spcAft>
            </a:pPr>
            <a:r>
              <a:rPr lang="ru-RU" b="1" dirty="0" smtClean="0">
                <a:latin typeface="Times New Roman" panose="02020603050405020304" pitchFamily="18" charset="0"/>
                <a:ea typeface="Times New Roman" panose="02020603050405020304" pitchFamily="18" charset="0"/>
                <a:cs typeface="Times New Roman" panose="02020603050405020304" pitchFamily="18" charset="0"/>
              </a:rPr>
              <a:t>регистрации </a:t>
            </a:r>
            <a:r>
              <a:rPr lang="ru-RU" b="1" dirty="0">
                <a:latin typeface="Times New Roman" panose="02020603050405020304" pitchFamily="18" charset="0"/>
                <a:ea typeface="Times New Roman" panose="02020603050405020304" pitchFamily="18" charset="0"/>
                <a:cs typeface="Times New Roman" panose="02020603050405020304" pitchFamily="18" charset="0"/>
              </a:rPr>
              <a:t>уведомлений о конфликте интересов или </a:t>
            </a:r>
            <a:r>
              <a:rPr lang="ru-RU" b="1" dirty="0" smtClean="0">
                <a:latin typeface="Times New Roman" panose="02020603050405020304" pitchFamily="18" charset="0"/>
                <a:ea typeface="Times New Roman" panose="02020603050405020304" pitchFamily="18" charset="0"/>
                <a:cs typeface="Times New Roman" panose="02020603050405020304" pitchFamily="18" charset="0"/>
              </a:rPr>
              <a:t>возможности его </a:t>
            </a:r>
            <a:r>
              <a:rPr lang="ru-RU" b="1" dirty="0">
                <a:latin typeface="Times New Roman" panose="02020603050405020304" pitchFamily="18" charset="0"/>
                <a:ea typeface="Times New Roman" panose="02020603050405020304" pitchFamily="18" charset="0"/>
                <a:cs typeface="Times New Roman" panose="02020603050405020304" pitchFamily="18" charset="0"/>
              </a:rPr>
              <a:t>возникновения _______________________________</a:t>
            </a:r>
          </a:p>
          <a:p>
            <a:pPr algn="just">
              <a:lnSpc>
                <a:spcPts val="1800"/>
              </a:lnSpc>
              <a:spcAft>
                <a:spcPts val="0"/>
              </a:spcAft>
            </a:pPr>
            <a:r>
              <a:rPr lang="ru-RU" b="1" dirty="0">
                <a:latin typeface="Times New Roman" panose="02020603050405020304" pitchFamily="18" charset="0"/>
                <a:ea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b="1" dirty="0">
                <a:latin typeface="Times New Roman" panose="02020603050405020304" pitchFamily="18" charset="0"/>
                <a:ea typeface="Times New Roman" panose="02020603050405020304" pitchFamily="18" charset="0"/>
                <a:cs typeface="Times New Roman" panose="02020603050405020304" pitchFamily="18" charset="0"/>
              </a:rPr>
              <a:t>наименование организации)</a:t>
            </a:r>
          </a:p>
          <a:p>
            <a:pPr algn="just">
              <a:lnSpc>
                <a:spcPts val="1800"/>
              </a:lnSpc>
              <a:spcAft>
                <a:spcPts val="0"/>
              </a:spcAft>
            </a:pPr>
            <a:r>
              <a:rPr lang="ru-RU" b="1" dirty="0">
                <a:latin typeface="Times New Roman" panose="02020603050405020304" pitchFamily="18" charset="0"/>
                <a:ea typeface="Times New Roman" panose="02020603050405020304" pitchFamily="18" charset="0"/>
                <a:cs typeface="Times New Roman" panose="02020603050405020304" pitchFamily="18" charset="0"/>
              </a:rPr>
              <a:t> </a:t>
            </a:r>
          </a:p>
          <a:p>
            <a:pPr algn="just">
              <a:lnSpc>
                <a:spcPts val="1800"/>
              </a:lnSpc>
              <a:spcAft>
                <a:spcPts val="0"/>
              </a:spcAft>
            </a:pPr>
            <a:r>
              <a:rPr lang="ru-RU" b="1" dirty="0">
                <a:latin typeface="Times New Roman" panose="02020603050405020304" pitchFamily="18" charset="0"/>
                <a:ea typeface="Times New Roman" panose="02020603050405020304" pitchFamily="18" charset="0"/>
                <a:cs typeface="Times New Roman" panose="02020603050405020304" pitchFamily="18" charset="0"/>
              </a:rPr>
              <a:t>                      Начат "__" ___________ 20__ г.</a:t>
            </a:r>
          </a:p>
          <a:p>
            <a:pPr algn="just">
              <a:lnSpc>
                <a:spcPts val="1800"/>
              </a:lnSpc>
              <a:spcAft>
                <a:spcPts val="0"/>
              </a:spcAft>
            </a:pPr>
            <a:r>
              <a:rPr lang="ru-RU" b="1" dirty="0">
                <a:latin typeface="Times New Roman" panose="02020603050405020304" pitchFamily="18" charset="0"/>
                <a:ea typeface="Times New Roman" panose="02020603050405020304" pitchFamily="18" charset="0"/>
                <a:cs typeface="Times New Roman" panose="02020603050405020304" pitchFamily="18" charset="0"/>
              </a:rPr>
              <a:t>                      Окончен "__" _________ 20__ г.</a:t>
            </a:r>
          </a:p>
          <a:p>
            <a:pPr algn="just">
              <a:lnSpc>
                <a:spcPts val="1800"/>
              </a:lnSpc>
              <a:spcAft>
                <a:spcPts val="0"/>
              </a:spcAft>
            </a:pPr>
            <a:r>
              <a:rPr lang="ru-RU" b="1" dirty="0">
                <a:latin typeface="Times New Roman" panose="02020603050405020304" pitchFamily="18" charset="0"/>
                <a:ea typeface="Times New Roman" panose="02020603050405020304" pitchFamily="18" charset="0"/>
                <a:cs typeface="Times New Roman" panose="02020603050405020304" pitchFamily="18" charset="0"/>
              </a:rPr>
              <a:t>                      На "__" </a:t>
            </a:r>
            <a:r>
              <a:rPr lang="ru-RU" b="1" dirty="0" smtClean="0">
                <a:latin typeface="Times New Roman" panose="02020603050405020304" pitchFamily="18" charset="0"/>
                <a:ea typeface="Times New Roman" panose="02020603050405020304" pitchFamily="18" charset="0"/>
                <a:cs typeface="Times New Roman" panose="02020603050405020304" pitchFamily="18" charset="0"/>
              </a:rPr>
              <a:t>листах</a:t>
            </a:r>
            <a:r>
              <a:rPr lang="ru-RU" dirty="0">
                <a:latin typeface="Arial" panose="020B0604020202020204" pitchFamily="34" charset="0"/>
                <a:ea typeface="Times New Roman" panose="02020603050405020304" pitchFamily="18" charset="0"/>
              </a:rPr>
              <a:t/>
            </a:r>
            <a:br>
              <a:rPr lang="ru-RU" dirty="0">
                <a:latin typeface="Arial" panose="020B0604020202020204" pitchFamily="34" charset="0"/>
                <a:ea typeface="Times New Roman" panose="02020603050405020304" pitchFamily="18" charset="0"/>
              </a:rPr>
            </a:br>
            <a:endParaRPr lang="ru-RU" dirty="0"/>
          </a:p>
        </p:txBody>
      </p:sp>
      <p:sp>
        <p:nvSpPr>
          <p:cNvPr id="8" name="Rectangle 2"/>
          <p:cNvSpPr>
            <a:spLocks noChangeArrowheads="1"/>
          </p:cNvSpPr>
          <p:nvPr/>
        </p:nvSpPr>
        <p:spPr bwMode="auto">
          <a:xfrm>
            <a:off x="712788" y="2943225"/>
            <a:ext cx="940382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graphicFrame>
        <p:nvGraphicFramePr>
          <p:cNvPr id="9" name="Таблица 8"/>
          <p:cNvGraphicFramePr>
            <a:graphicFrameLocks noGrp="1"/>
          </p:cNvGraphicFramePr>
          <p:nvPr>
            <p:extLst>
              <p:ext uri="{D42A27DB-BD31-4B8C-83A1-F6EECF244321}">
                <p14:modId xmlns:p14="http://schemas.microsoft.com/office/powerpoint/2010/main" xmlns="" val="3103136986"/>
              </p:ext>
            </p:extLst>
          </p:nvPr>
        </p:nvGraphicFramePr>
        <p:xfrm>
          <a:off x="323528" y="2943638"/>
          <a:ext cx="8712969" cy="2213555"/>
        </p:xfrm>
        <a:graphic>
          <a:graphicData uri="http://schemas.openxmlformats.org/drawingml/2006/table">
            <a:tbl>
              <a:tblPr/>
              <a:tblGrid>
                <a:gridCol w="325490"/>
                <a:gridCol w="1178649"/>
                <a:gridCol w="1056769"/>
                <a:gridCol w="1056769"/>
                <a:gridCol w="853876"/>
                <a:gridCol w="528386"/>
                <a:gridCol w="1056769"/>
                <a:gridCol w="1056769"/>
                <a:gridCol w="908362"/>
                <a:gridCol w="691130"/>
              </a:tblGrid>
              <a:tr h="988763">
                <a:tc>
                  <a:txBody>
                    <a:bodyPr/>
                    <a:lstStyle/>
                    <a:p>
                      <a:pPr algn="ctr">
                        <a:lnSpc>
                          <a:spcPct val="107000"/>
                        </a:lnSpc>
                        <a:spcAft>
                          <a:spcPts val="0"/>
                        </a:spcAft>
                      </a:pPr>
                      <a:r>
                        <a:rPr lang="ru-RU" sz="1000" dirty="0">
                          <a:effectLst/>
                          <a:latin typeface="Arial" panose="020B0604020202020204" pitchFamily="34" charset="0"/>
                          <a:ea typeface="Times New Roman" panose="02020603050405020304" pitchFamily="18" charset="0"/>
                        </a:rPr>
                        <a:t>N п/п</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dirty="0">
                          <a:effectLst/>
                          <a:latin typeface="Arial" panose="020B0604020202020204" pitchFamily="34" charset="0"/>
                          <a:ea typeface="Times New Roman" panose="02020603050405020304" pitchFamily="18" charset="0"/>
                        </a:rPr>
                        <a:t>Регистрационный номер уведомления</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Дата и время регистрации уведомления</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Ф.И.О., должность работника, подавшего уведомление</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Краткое содержание уведомления</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Количество листов</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Ф.И.О. лица, регистрирующего уведомление</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Подпись лица, регистрирующего уведомление</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Подпись работника, подавшего уведомление</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Особые отметки</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198">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1</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2</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3</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4</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5</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6</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7</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8</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9</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10</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198">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198">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198">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dirty="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Rectangle 3"/>
          <p:cNvSpPr>
            <a:spLocks noChangeArrowheads="1"/>
          </p:cNvSpPr>
          <p:nvPr/>
        </p:nvSpPr>
        <p:spPr bwMode="auto">
          <a:xfrm>
            <a:off x="250805" y="2943225"/>
            <a:ext cx="10323933" cy="4784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spTree>
    <p:extLst>
      <p:ext uri="{BB962C8B-B14F-4D97-AF65-F5344CB8AC3E}">
        <p14:creationId xmlns:p14="http://schemas.microsoft.com/office/powerpoint/2010/main" xmlns="" val="22527742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52130"/>
          </a:xfrm>
        </p:spPr>
        <p:style>
          <a:lnRef idx="1">
            <a:schemeClr val="accent5"/>
          </a:lnRef>
          <a:fillRef idx="3">
            <a:schemeClr val="accent5"/>
          </a:fillRef>
          <a:effectRef idx="2">
            <a:schemeClr val="accent5"/>
          </a:effectRef>
          <a:fontRef idx="minor">
            <a:schemeClr val="lt1"/>
          </a:fontRef>
        </p:style>
        <p:txBody>
          <a:bodyPr>
            <a:normAutofit/>
          </a:bodyPr>
          <a:lstStyle/>
          <a:p>
            <a:pPr algn="ctr"/>
            <a:r>
              <a:rPr lang="ru-RU" sz="1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Федеральный закон от 12.01.1996 №7-ФЗ "О некоммерческих организациях</a:t>
            </a:r>
            <a:r>
              <a:rPr lang="ru-RU"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ru-RU" sz="39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sz="39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39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a:t>
            </a:r>
            <a:r>
              <a:rPr lang="ru-RU" sz="39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редотвращение конфликта интересов </a:t>
            </a:r>
            <a:endParaRPr lang="ru-RU" sz="39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686769" y="1093746"/>
            <a:ext cx="2341240" cy="2341240"/>
          </a:xfrm>
          <a:prstGeom prst="rect">
            <a:avLst/>
          </a:prstGeom>
        </p:spPr>
      </p:pic>
      <p:pic>
        <p:nvPicPr>
          <p:cNvPr id="5" name="Рисунок 4"/>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6017170" y="992231"/>
            <a:ext cx="3611928" cy="3005124"/>
          </a:xfrm>
          <a:prstGeom prst="rect">
            <a:avLst/>
          </a:prstGeom>
        </p:spPr>
      </p:pic>
      <p:pic>
        <p:nvPicPr>
          <p:cNvPr id="6" name="Рисунок 5"/>
          <p:cNvPicPr>
            <a:picLocks noChangeAspect="1"/>
          </p:cNvPicPr>
          <p:nvPr/>
        </p:nvPicPr>
        <p:blipFill>
          <a:blip r:embed="rId4" cstate="email">
            <a:extLst>
              <a:ext uri="{28A0092B-C50C-407E-A947-70E740481C1C}">
                <a14:useLocalDpi xmlns:a14="http://schemas.microsoft.com/office/drawing/2010/main" xmlns="" val="0"/>
              </a:ext>
            </a:extLst>
          </a:blip>
          <a:stretch>
            <a:fillRect/>
          </a:stretch>
        </p:blipFill>
        <p:spPr>
          <a:xfrm>
            <a:off x="2890100" y="1041500"/>
            <a:ext cx="2748397" cy="2748397"/>
          </a:xfrm>
          <a:prstGeom prst="rect">
            <a:avLst/>
          </a:prstGeom>
        </p:spPr>
      </p:pic>
      <p:pic>
        <p:nvPicPr>
          <p:cNvPr id="7" name="Рисунок 6"/>
          <p:cNvPicPr>
            <a:picLocks noChangeAspect="1"/>
          </p:cNvPicPr>
          <p:nvPr/>
        </p:nvPicPr>
        <p:blipFill rotWithShape="1">
          <a:blip r:embed="rId5" cstate="email">
            <a:extLst>
              <a:ext uri="{28A0092B-C50C-407E-A947-70E740481C1C}">
                <a14:useLocalDpi xmlns:a14="http://schemas.microsoft.com/office/drawing/2010/main" xmlns="" val="0"/>
              </a:ext>
            </a:extLst>
          </a:blip>
          <a:srcRect/>
          <a:stretch/>
        </p:blipFill>
        <p:spPr>
          <a:xfrm>
            <a:off x="6125304" y="5184361"/>
            <a:ext cx="3043808" cy="1461403"/>
          </a:xfrm>
          <a:prstGeom prst="rect">
            <a:avLst/>
          </a:prstGeom>
        </p:spPr>
      </p:pic>
      <p:sp>
        <p:nvSpPr>
          <p:cNvPr id="8" name="Прямоугольник 7"/>
          <p:cNvSpPr/>
          <p:nvPr/>
        </p:nvSpPr>
        <p:spPr>
          <a:xfrm>
            <a:off x="194294" y="3472054"/>
            <a:ext cx="2643096" cy="710259"/>
          </a:xfrm>
          <a:prstGeom prst="rect">
            <a:avLst/>
          </a:prstGeom>
        </p:spPr>
        <p:txBody>
          <a:bodyPr wrap="none">
            <a:spAutoFit/>
          </a:bodyPr>
          <a:lstStyle/>
          <a:p>
            <a:pPr>
              <a:lnSpc>
                <a:spcPts val="2400"/>
              </a:lnSpc>
            </a:pPr>
            <a:r>
              <a:rPr lang="ru-RU" sz="2400" dirty="0" smtClean="0">
                <a:latin typeface="Times New Roman" panose="02020603050405020304" pitchFamily="18" charset="0"/>
                <a:cs typeface="Times New Roman" panose="02020603050405020304" pitchFamily="18" charset="0"/>
              </a:rPr>
              <a:t>Заинтересованное </a:t>
            </a:r>
          </a:p>
          <a:p>
            <a:pPr algn="ctr">
              <a:lnSpc>
                <a:spcPts val="2400"/>
              </a:lnSpc>
            </a:pPr>
            <a:r>
              <a:rPr lang="ru-RU" sz="2400" dirty="0" smtClean="0">
                <a:latin typeface="Times New Roman" panose="02020603050405020304" pitchFamily="18" charset="0"/>
                <a:cs typeface="Times New Roman" panose="02020603050405020304" pitchFamily="18" charset="0"/>
              </a:rPr>
              <a:t>лицо </a:t>
            </a:r>
            <a:endParaRPr lang="ru-RU" sz="2400" dirty="0"/>
          </a:p>
        </p:txBody>
      </p:sp>
      <p:sp>
        <p:nvSpPr>
          <p:cNvPr id="9" name="Прямоугольник 8"/>
          <p:cNvSpPr/>
          <p:nvPr/>
        </p:nvSpPr>
        <p:spPr>
          <a:xfrm>
            <a:off x="3029069" y="3463455"/>
            <a:ext cx="2552713" cy="1018036"/>
          </a:xfrm>
          <a:prstGeom prst="rect">
            <a:avLst/>
          </a:prstGeom>
        </p:spPr>
        <p:txBody>
          <a:bodyPr wrap="square">
            <a:spAutoFit/>
          </a:bodyPr>
          <a:lstStyle/>
          <a:p>
            <a:pPr algn="ctr">
              <a:lnSpc>
                <a:spcPts val="2400"/>
              </a:lnSpc>
            </a:pPr>
            <a:r>
              <a:rPr lang="ru-RU" sz="2400" dirty="0" smtClean="0">
                <a:latin typeface="Times New Roman" panose="02020603050405020304" pitchFamily="18" charset="0"/>
                <a:cs typeface="Times New Roman" panose="02020603050405020304" pitchFamily="18" charset="0"/>
              </a:rPr>
              <a:t>Уведомление о заинтересован-</a:t>
            </a:r>
            <a:r>
              <a:rPr lang="ru-RU" sz="2400" dirty="0" err="1" smtClean="0">
                <a:latin typeface="Times New Roman" panose="02020603050405020304" pitchFamily="18" charset="0"/>
                <a:cs typeface="Times New Roman" panose="02020603050405020304" pitchFamily="18" charset="0"/>
              </a:rPr>
              <a:t>ности</a:t>
            </a:r>
            <a:r>
              <a:rPr lang="ru-RU" sz="2400" dirty="0" smtClean="0">
                <a:latin typeface="Times New Roman" panose="02020603050405020304" pitchFamily="18" charset="0"/>
                <a:cs typeface="Times New Roman" panose="02020603050405020304" pitchFamily="18" charset="0"/>
              </a:rPr>
              <a:t> </a:t>
            </a:r>
            <a:endParaRPr lang="ru-RU" sz="2400" dirty="0"/>
          </a:p>
        </p:txBody>
      </p:sp>
      <p:sp>
        <p:nvSpPr>
          <p:cNvPr id="10" name="Прямоугольник 9"/>
          <p:cNvSpPr/>
          <p:nvPr/>
        </p:nvSpPr>
        <p:spPr>
          <a:xfrm>
            <a:off x="6319376" y="3354605"/>
            <a:ext cx="2655663" cy="830997"/>
          </a:xfrm>
          <a:prstGeom prst="rect">
            <a:avLst/>
          </a:prstGeom>
        </p:spPr>
        <p:txBody>
          <a:bodyPr wrap="none">
            <a:spAutoFit/>
          </a:bodyPr>
          <a:lstStyle/>
          <a:p>
            <a:pPr algn="ctr"/>
            <a:r>
              <a:rPr lang="ru-RU" sz="2400" dirty="0" smtClean="0">
                <a:latin typeface="Times New Roman" panose="02020603050405020304" pitchFamily="18" charset="0"/>
                <a:cs typeface="Times New Roman" panose="02020603050405020304" pitchFamily="18" charset="0"/>
              </a:rPr>
              <a:t>Орган </a:t>
            </a:r>
            <a:r>
              <a:rPr lang="ru-RU" sz="2400" dirty="0">
                <a:latin typeface="Times New Roman" panose="02020603050405020304" pitchFamily="18" charset="0"/>
                <a:cs typeface="Times New Roman" panose="02020603050405020304" pitchFamily="18" charset="0"/>
              </a:rPr>
              <a:t>управления </a:t>
            </a:r>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     или </a:t>
            </a:r>
            <a:r>
              <a:rPr lang="ru-RU" sz="2400" dirty="0">
                <a:latin typeface="Times New Roman" panose="02020603050405020304" pitchFamily="18" charset="0"/>
                <a:cs typeface="Times New Roman" panose="02020603050405020304" pitchFamily="18" charset="0"/>
              </a:rPr>
              <a:t>надзора </a:t>
            </a:r>
            <a:endParaRPr lang="ru-RU" sz="2400" dirty="0"/>
          </a:p>
        </p:txBody>
      </p:sp>
      <p:sp>
        <p:nvSpPr>
          <p:cNvPr id="11" name="Прямоугольник 10"/>
          <p:cNvSpPr/>
          <p:nvPr/>
        </p:nvSpPr>
        <p:spPr>
          <a:xfrm>
            <a:off x="6660232" y="6335231"/>
            <a:ext cx="1705082" cy="461665"/>
          </a:xfrm>
          <a:prstGeom prst="rect">
            <a:avLst/>
          </a:prstGeom>
        </p:spPr>
        <p:txBody>
          <a:bodyPr wrap="none">
            <a:spAutoFit/>
          </a:bodyPr>
          <a:lstStyle/>
          <a:p>
            <a:r>
              <a:rPr lang="ru-RU" sz="2400" dirty="0" smtClean="0">
                <a:latin typeface="Times New Roman" panose="02020603050405020304" pitchFamily="18" charset="0"/>
                <a:cs typeface="Times New Roman" panose="02020603050405020304" pitchFamily="18" charset="0"/>
              </a:rPr>
              <a:t>Одобрение </a:t>
            </a:r>
            <a:endParaRPr lang="ru-RU" sz="2400" dirty="0"/>
          </a:p>
        </p:txBody>
      </p:sp>
      <p:sp>
        <p:nvSpPr>
          <p:cNvPr id="12" name="Стрелка вправо 11"/>
          <p:cNvSpPr/>
          <p:nvPr/>
        </p:nvSpPr>
        <p:spPr>
          <a:xfrm>
            <a:off x="2441031" y="202205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право 12"/>
          <p:cNvSpPr/>
          <p:nvPr/>
        </p:nvSpPr>
        <p:spPr>
          <a:xfrm>
            <a:off x="5269361" y="2010161"/>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трелка вправо 13"/>
          <p:cNvSpPr/>
          <p:nvPr/>
        </p:nvSpPr>
        <p:spPr>
          <a:xfrm rot="5400000">
            <a:off x="6681103" y="4429201"/>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трелка вправо 16"/>
          <p:cNvSpPr/>
          <p:nvPr/>
        </p:nvSpPr>
        <p:spPr>
          <a:xfrm rot="10800000">
            <a:off x="3028008" y="5128968"/>
            <a:ext cx="2696119"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8" name="Рисунок 17"/>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71103" y="2146992"/>
            <a:ext cx="1521538" cy="1521538"/>
          </a:xfrm>
          <a:prstGeom prst="ellipse">
            <a:avLst/>
          </a:prstGeom>
          <a:ln>
            <a:noFill/>
          </a:ln>
          <a:effectLst>
            <a:softEdge rad="112500"/>
          </a:effectLst>
        </p:spPr>
      </p:pic>
      <p:cxnSp>
        <p:nvCxnSpPr>
          <p:cNvPr id="21" name="Прямая соединительная линия 20"/>
          <p:cNvCxnSpPr/>
          <p:nvPr/>
        </p:nvCxnSpPr>
        <p:spPr>
          <a:xfrm flipV="1">
            <a:off x="89598" y="2785710"/>
            <a:ext cx="1200136" cy="458483"/>
          </a:xfrm>
          <a:prstGeom prst="line">
            <a:avLst/>
          </a:prstGeom>
          <a:ln w="31750">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22" name="Прямая соединительная линия 21"/>
          <p:cNvCxnSpPr/>
          <p:nvPr/>
        </p:nvCxnSpPr>
        <p:spPr>
          <a:xfrm>
            <a:off x="234187" y="2605691"/>
            <a:ext cx="920849" cy="716640"/>
          </a:xfrm>
          <a:prstGeom prst="line">
            <a:avLst/>
          </a:prstGeom>
          <a:ln w="31750">
            <a:solidFill>
              <a:srgbClr val="FF0000"/>
            </a:solidFill>
          </a:ln>
        </p:spPr>
        <p:style>
          <a:lnRef idx="3">
            <a:schemeClr val="accent2"/>
          </a:lnRef>
          <a:fillRef idx="0">
            <a:schemeClr val="accent2"/>
          </a:fillRef>
          <a:effectRef idx="2">
            <a:schemeClr val="accent2"/>
          </a:effectRef>
          <a:fontRef idx="minor">
            <a:schemeClr val="tx1"/>
          </a:fontRef>
        </p:style>
      </p:cxnSp>
      <p:pic>
        <p:nvPicPr>
          <p:cNvPr id="24" name="Рисунок 23"/>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654846" y="4286441"/>
            <a:ext cx="1938835" cy="1628621"/>
          </a:xfrm>
          <a:prstGeom prst="rect">
            <a:avLst/>
          </a:prstGeom>
        </p:spPr>
      </p:pic>
      <p:sp>
        <p:nvSpPr>
          <p:cNvPr id="25" name="Прямоугольник 24"/>
          <p:cNvSpPr/>
          <p:nvPr/>
        </p:nvSpPr>
        <p:spPr>
          <a:xfrm>
            <a:off x="131557" y="6087407"/>
            <a:ext cx="3618306" cy="682238"/>
          </a:xfrm>
          <a:prstGeom prst="rect">
            <a:avLst/>
          </a:prstGeom>
        </p:spPr>
        <p:txBody>
          <a:bodyPr wrap="square">
            <a:spAutoFit/>
          </a:bodyPr>
          <a:lstStyle/>
          <a:p>
            <a:pPr algn="ctr">
              <a:lnSpc>
                <a:spcPts val="2300"/>
              </a:lnSpc>
              <a:spcAft>
                <a:spcPts val="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Сделка недействительна, </a:t>
            </a:r>
          </a:p>
          <a:p>
            <a:pPr algn="ctr">
              <a:lnSpc>
                <a:spcPts val="2300"/>
              </a:lnSpc>
              <a:spcAft>
                <a:spcPts val="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оплата убытков</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6" name="Прямоугольник 25"/>
          <p:cNvSpPr/>
          <p:nvPr/>
        </p:nvSpPr>
        <p:spPr>
          <a:xfrm>
            <a:off x="4131373" y="5150896"/>
            <a:ext cx="863031" cy="369332"/>
          </a:xfrm>
          <a:prstGeom prst="rect">
            <a:avLst/>
          </a:prstGeom>
        </p:spPr>
        <p:txBody>
          <a:bodyPr wrap="square">
            <a:spAutoFit/>
          </a:bodyPr>
          <a:lstStyle/>
          <a:p>
            <a:pPr algn="just">
              <a:spcAft>
                <a:spcPts val="0"/>
              </a:spcAft>
            </a:pPr>
            <a:r>
              <a:rPr lang="ru-RU"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иначе</a:t>
            </a:r>
            <a:endParaRPr lang="ru-RU"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Номер слайда 2"/>
          <p:cNvSpPr>
            <a:spLocks noGrp="1"/>
          </p:cNvSpPr>
          <p:nvPr>
            <p:ph type="sldNum" sz="quarter" idx="12"/>
          </p:nvPr>
        </p:nvSpPr>
        <p:spPr/>
        <p:txBody>
          <a:bodyPr/>
          <a:lstStyle/>
          <a:p>
            <a:fld id="{AC0009A2-AED9-42BB-9833-2905D403D773}" type="slidenum">
              <a:rPr lang="ru-RU" smtClean="0"/>
              <a:pPr/>
              <a:t>21</a:t>
            </a:fld>
            <a:endParaRPr lang="ru-RU"/>
          </a:p>
        </p:txBody>
      </p:sp>
    </p:spTree>
    <p:extLst>
      <p:ext uri="{BB962C8B-B14F-4D97-AF65-F5344CB8AC3E}">
        <p14:creationId xmlns:p14="http://schemas.microsoft.com/office/powerpoint/2010/main" xmlns="" val="34638429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94" y="1"/>
            <a:ext cx="9150694" cy="1268760"/>
          </a:xfrm>
        </p:spPr>
        <p:style>
          <a:lnRef idx="1">
            <a:schemeClr val="accent5"/>
          </a:lnRef>
          <a:fillRef idx="3">
            <a:schemeClr val="accent5"/>
          </a:fillRef>
          <a:effectRef idx="2">
            <a:schemeClr val="accent5"/>
          </a:effectRef>
          <a:fontRef idx="minor">
            <a:schemeClr val="lt1"/>
          </a:fontRef>
        </p:style>
        <p:txBody>
          <a:bodyPr>
            <a:normAutofit fontScale="90000"/>
          </a:bodyPr>
          <a:lstStyle/>
          <a:p>
            <a:pPr algn="ct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Предупреждение и преодоление конфликта интересов</a:t>
            </a:r>
            <a:endPar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95536" y="1825624"/>
            <a:ext cx="8496944" cy="4771727"/>
          </a:xfrm>
        </p:spPr>
        <p:txBody>
          <a:bodyPr>
            <a:noAutofit/>
          </a:bodyPr>
          <a:lstStyle/>
          <a:p>
            <a:pPr algn="just">
              <a:spcBef>
                <a:spcPts val="0"/>
              </a:spcBef>
            </a:pPr>
            <a:r>
              <a:rPr lang="ru-RU" sz="3600" dirty="0">
                <a:latin typeface="Times New Roman" panose="02020603050405020304" pitchFamily="18" charset="0"/>
                <a:cs typeface="Times New Roman" panose="02020603050405020304" pitchFamily="18" charset="0"/>
              </a:rPr>
              <a:t>все субъекты - потенциальные инициаторы должны иметь доступ к актам локального </a:t>
            </a:r>
            <a:r>
              <a:rPr lang="ru-RU" sz="3600" dirty="0" smtClean="0">
                <a:latin typeface="Times New Roman" panose="02020603050405020304" pitchFamily="18" charset="0"/>
                <a:cs typeface="Times New Roman" panose="02020603050405020304" pitchFamily="18" charset="0"/>
              </a:rPr>
              <a:t>регулирования;</a:t>
            </a:r>
          </a:p>
          <a:p>
            <a:pPr algn="just">
              <a:spcBef>
                <a:spcPts val="0"/>
              </a:spcBef>
            </a:pPr>
            <a:r>
              <a:rPr lang="ru-RU" sz="3600" dirty="0">
                <a:latin typeface="Times New Roman" panose="02020603050405020304" pitchFamily="18" charset="0"/>
                <a:cs typeface="Times New Roman" panose="02020603050405020304" pitchFamily="18" charset="0"/>
              </a:rPr>
              <a:t>создание комиссий по урегулированию споров между участниками образовательных </a:t>
            </a:r>
            <a:r>
              <a:rPr lang="ru-RU" sz="3600" dirty="0" smtClean="0">
                <a:latin typeface="Times New Roman" panose="02020603050405020304" pitchFamily="18" charset="0"/>
                <a:cs typeface="Times New Roman" panose="02020603050405020304" pitchFamily="18" charset="0"/>
              </a:rPr>
              <a:t>отношений;</a:t>
            </a:r>
          </a:p>
          <a:p>
            <a:pPr algn="just">
              <a:spcBef>
                <a:spcPts val="0"/>
              </a:spcBef>
            </a:pPr>
            <a:r>
              <a:rPr lang="ru-RU" sz="3600" dirty="0" smtClean="0">
                <a:latin typeface="Times New Roman" panose="02020603050405020304" pitchFamily="18" charset="0"/>
                <a:cs typeface="Times New Roman" panose="02020603050405020304" pitchFamily="18" charset="0"/>
              </a:rPr>
              <a:t>расширение </a:t>
            </a:r>
            <a:r>
              <a:rPr lang="ru-RU" sz="3600" dirty="0">
                <a:latin typeface="Times New Roman" panose="02020603050405020304" pitchFamily="18" charset="0"/>
                <a:cs typeface="Times New Roman" panose="02020603050405020304" pitchFamily="18" charset="0"/>
              </a:rPr>
              <a:t>практики принятия коллегиальных решений по наиболее важным вопросам;</a:t>
            </a:r>
          </a:p>
          <a:p>
            <a:pPr marL="0" indent="0">
              <a:buNone/>
            </a:pPr>
            <a:endParaRPr lang="ru-RU" sz="3600" dirty="0" smtClean="0"/>
          </a:p>
          <a:p>
            <a:pPr marL="0" indent="0" algn="ctr">
              <a:buNone/>
            </a:pPr>
            <a:endParaRPr lang="ru-RU" sz="36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AC0009A2-AED9-42BB-9833-2905D403D773}" type="slidenum">
              <a:rPr lang="ru-RU" smtClean="0"/>
              <a:pPr/>
              <a:t>22</a:t>
            </a:fld>
            <a:endParaRPr lang="ru-RU"/>
          </a:p>
        </p:txBody>
      </p:sp>
    </p:spTree>
    <p:extLst>
      <p:ext uri="{BB962C8B-B14F-4D97-AF65-F5344CB8AC3E}">
        <p14:creationId xmlns:p14="http://schemas.microsoft.com/office/powerpoint/2010/main" xmlns="" val="30545192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94" y="1"/>
            <a:ext cx="9150694" cy="1268760"/>
          </a:xfrm>
        </p:spPr>
        <p:style>
          <a:lnRef idx="1">
            <a:schemeClr val="accent5"/>
          </a:lnRef>
          <a:fillRef idx="3">
            <a:schemeClr val="accent5"/>
          </a:fillRef>
          <a:effectRef idx="2">
            <a:schemeClr val="accent5"/>
          </a:effectRef>
          <a:fontRef idx="minor">
            <a:schemeClr val="lt1"/>
          </a:fontRef>
        </p:style>
        <p:txBody>
          <a:bodyPr>
            <a:normAutofit fontScale="90000"/>
          </a:bodyPr>
          <a:lstStyle/>
          <a:p>
            <a:pPr algn="ct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Предупреждение и преодоление конфликта интересов</a:t>
            </a:r>
            <a:endPar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67544" y="1412776"/>
            <a:ext cx="8496944" cy="5328592"/>
          </a:xfrm>
        </p:spPr>
        <p:txBody>
          <a:bodyPr>
            <a:noAutofit/>
          </a:bodyPr>
          <a:lstStyle/>
          <a:p>
            <a:pPr algn="just">
              <a:spcBef>
                <a:spcPts val="0"/>
              </a:spcBef>
            </a:pPr>
            <a:r>
              <a:rPr lang="ru-RU" sz="3600" dirty="0" smtClean="0">
                <a:latin typeface="Times New Roman" panose="02020603050405020304" pitchFamily="18" charset="0"/>
                <a:cs typeface="Times New Roman" panose="02020603050405020304" pitchFamily="18" charset="0"/>
              </a:rPr>
              <a:t>четкое </a:t>
            </a:r>
            <a:r>
              <a:rPr lang="ru-RU" sz="3600" dirty="0">
                <a:latin typeface="Times New Roman" panose="02020603050405020304" pitchFamily="18" charset="0"/>
                <a:cs typeface="Times New Roman" panose="02020603050405020304" pitchFamily="18" charset="0"/>
              </a:rPr>
              <a:t>и детальное распределение полномочий между работниками, в том числе между руководителем </a:t>
            </a:r>
            <a:r>
              <a:rPr lang="ru-RU" sz="3600" dirty="0" err="1" smtClean="0">
                <a:latin typeface="Times New Roman" panose="02020603050405020304" pitchFamily="18" charset="0"/>
                <a:cs typeface="Times New Roman" panose="02020603050405020304" pitchFamily="18" charset="0"/>
              </a:rPr>
              <a:t>органи-зации</a:t>
            </a:r>
            <a:r>
              <a:rPr lang="ru-RU" sz="3600" dirty="0" smtClean="0">
                <a:latin typeface="Times New Roman" panose="02020603050405020304" pitchFamily="18" charset="0"/>
                <a:cs typeface="Times New Roman" panose="02020603050405020304" pitchFamily="18" charset="0"/>
              </a:rPr>
              <a:t> </a:t>
            </a:r>
            <a:r>
              <a:rPr lang="ru-RU" sz="3600" dirty="0">
                <a:latin typeface="Times New Roman" panose="02020603050405020304" pitchFamily="18" charset="0"/>
                <a:cs typeface="Times New Roman" panose="02020603050405020304" pitchFamily="18" charset="0"/>
              </a:rPr>
              <a:t>и его заместителями;</a:t>
            </a:r>
          </a:p>
          <a:p>
            <a:pPr algn="just">
              <a:spcBef>
                <a:spcPts val="0"/>
              </a:spcBef>
            </a:pPr>
            <a:r>
              <a:rPr lang="ru-RU" sz="3600" dirty="0">
                <a:latin typeface="Times New Roman" panose="02020603050405020304" pitchFamily="18" charset="0"/>
                <a:cs typeface="Times New Roman" panose="02020603050405020304" pitchFamily="18" charset="0"/>
              </a:rPr>
              <a:t>ограничение операций или сделок с организациями, с которыми </a:t>
            </a:r>
            <a:r>
              <a:rPr lang="ru-RU" sz="3600" dirty="0" err="1" smtClean="0">
                <a:latin typeface="Times New Roman" panose="02020603050405020304" pitchFamily="18" charset="0"/>
                <a:cs typeface="Times New Roman" panose="02020603050405020304" pitchFamily="18" charset="0"/>
              </a:rPr>
              <a:t>руково-дитель</a:t>
            </a:r>
            <a:r>
              <a:rPr lang="ru-RU" sz="3600" dirty="0" smtClean="0">
                <a:latin typeface="Times New Roman" panose="02020603050405020304" pitchFamily="18" charset="0"/>
                <a:cs typeface="Times New Roman" panose="02020603050405020304" pitchFamily="18" charset="0"/>
              </a:rPr>
              <a:t> </a:t>
            </a:r>
            <a:r>
              <a:rPr lang="ru-RU" sz="3600" dirty="0">
                <a:latin typeface="Times New Roman" panose="02020603050405020304" pitchFamily="18" charset="0"/>
                <a:cs typeface="Times New Roman" panose="02020603050405020304" pitchFamily="18" charset="0"/>
              </a:rPr>
              <a:t>образовательного учреждения и работники либо члены их семей имеют личные связи или финансовые интересы;</a:t>
            </a:r>
          </a:p>
          <a:p>
            <a:pPr marL="0" indent="0" algn="just">
              <a:spcBef>
                <a:spcPts val="0"/>
              </a:spcBef>
              <a:buNone/>
            </a:pPr>
            <a:endParaRPr lang="ru-RU" sz="3600" dirty="0" smtClean="0">
              <a:latin typeface="Times New Roman" panose="02020603050405020304" pitchFamily="18" charset="0"/>
              <a:cs typeface="Times New Roman" panose="02020603050405020304" pitchFamily="18" charset="0"/>
            </a:endParaRPr>
          </a:p>
          <a:p>
            <a:pPr marL="0" indent="0" algn="just">
              <a:spcBef>
                <a:spcPts val="0"/>
              </a:spcBef>
              <a:buNone/>
            </a:pPr>
            <a:endParaRPr lang="ru-RU" sz="36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AC0009A2-AED9-42BB-9833-2905D403D773}" type="slidenum">
              <a:rPr lang="ru-RU" smtClean="0"/>
              <a:pPr/>
              <a:t>23</a:t>
            </a:fld>
            <a:endParaRPr lang="ru-RU"/>
          </a:p>
        </p:txBody>
      </p:sp>
    </p:spTree>
    <p:extLst>
      <p:ext uri="{BB962C8B-B14F-4D97-AF65-F5344CB8AC3E}">
        <p14:creationId xmlns:p14="http://schemas.microsoft.com/office/powerpoint/2010/main" xmlns="" val="17270171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94" y="1"/>
            <a:ext cx="9150694" cy="1268760"/>
          </a:xfrm>
        </p:spPr>
        <p:style>
          <a:lnRef idx="1">
            <a:schemeClr val="accent5"/>
          </a:lnRef>
          <a:fillRef idx="3">
            <a:schemeClr val="accent5"/>
          </a:fillRef>
          <a:effectRef idx="2">
            <a:schemeClr val="accent5"/>
          </a:effectRef>
          <a:fontRef idx="minor">
            <a:schemeClr val="lt1"/>
          </a:fontRef>
        </p:style>
        <p:txBody>
          <a:bodyPr>
            <a:normAutofit fontScale="90000"/>
          </a:bodyPr>
          <a:lstStyle/>
          <a:p>
            <a:pPr algn="ct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Предупреждение и преодоление конфликта интересов</a:t>
            </a:r>
            <a:endPar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79512" y="1412776"/>
            <a:ext cx="8784976" cy="5445224"/>
          </a:xfrm>
        </p:spPr>
        <p:txBody>
          <a:bodyPr>
            <a:noAutofit/>
          </a:bodyPr>
          <a:lstStyle/>
          <a:p>
            <a:pPr algn="just">
              <a:spcBef>
                <a:spcPts val="0"/>
              </a:spcBef>
            </a:pPr>
            <a:r>
              <a:rPr lang="ru-RU" sz="3600" dirty="0" smtClean="0">
                <a:latin typeface="Times New Roman" panose="02020603050405020304" pitchFamily="18" charset="0"/>
                <a:cs typeface="Times New Roman" panose="02020603050405020304" pitchFamily="18" charset="0"/>
              </a:rPr>
              <a:t>предоставление деклараций конфликтов интересов при приеме на определенные должности, а также систематически - работниками, замещающими определен-</a:t>
            </a:r>
            <a:r>
              <a:rPr lang="ru-RU" sz="3600" dirty="0" err="1" smtClean="0">
                <a:latin typeface="Times New Roman" panose="02020603050405020304" pitchFamily="18" charset="0"/>
                <a:cs typeface="Times New Roman" panose="02020603050405020304" pitchFamily="18" charset="0"/>
              </a:rPr>
              <a:t>ные</a:t>
            </a:r>
            <a:r>
              <a:rPr lang="ru-RU" sz="3600" dirty="0" smtClean="0">
                <a:latin typeface="Times New Roman" panose="02020603050405020304" pitchFamily="18" charset="0"/>
                <a:cs typeface="Times New Roman" panose="02020603050405020304" pitchFamily="18" charset="0"/>
              </a:rPr>
              <a:t> должности;</a:t>
            </a:r>
          </a:p>
          <a:p>
            <a:pPr>
              <a:spcBef>
                <a:spcPts val="0"/>
              </a:spcBef>
            </a:pPr>
            <a:r>
              <a:rPr lang="ru-RU" sz="3600" dirty="0" smtClean="0">
                <a:latin typeface="Times New Roman" panose="02020603050405020304" pitchFamily="18" charset="0"/>
                <a:cs typeface="Times New Roman" panose="02020603050405020304" pitchFamily="18" charset="0"/>
              </a:rPr>
              <a:t>формирование системы сбора и анализа информации об индивидуальных </a:t>
            </a:r>
            <a:r>
              <a:rPr lang="ru-RU" sz="3600" dirty="0" err="1" smtClean="0">
                <a:latin typeface="Times New Roman" panose="02020603050405020304" pitchFamily="18" charset="0"/>
                <a:cs typeface="Times New Roman" panose="02020603050405020304" pitchFamily="18" charset="0"/>
              </a:rPr>
              <a:t>дости-жениях</a:t>
            </a:r>
            <a:r>
              <a:rPr lang="ru-RU" sz="3600" dirty="0" smtClean="0">
                <a:latin typeface="Times New Roman" panose="02020603050405020304" pitchFamily="18" charset="0"/>
                <a:cs typeface="Times New Roman" panose="02020603050405020304" pitchFamily="18" charset="0"/>
              </a:rPr>
              <a:t> обучающихся;</a:t>
            </a:r>
          </a:p>
          <a:p>
            <a:pPr>
              <a:spcBef>
                <a:spcPts val="0"/>
              </a:spcBef>
            </a:pPr>
            <a:r>
              <a:rPr lang="ru-RU" sz="3600" dirty="0" smtClean="0">
                <a:latin typeface="Times New Roman" panose="02020603050405020304" pitchFamily="18" charset="0"/>
                <a:cs typeface="Times New Roman" panose="02020603050405020304" pitchFamily="18" charset="0"/>
              </a:rPr>
              <a:t>обеспечение прозрачности и </a:t>
            </a:r>
            <a:r>
              <a:rPr lang="ru-RU" sz="3600" dirty="0" err="1" smtClean="0">
                <a:latin typeface="Times New Roman" panose="02020603050405020304" pitchFamily="18" charset="0"/>
                <a:cs typeface="Times New Roman" panose="02020603050405020304" pitchFamily="18" charset="0"/>
              </a:rPr>
              <a:t>подконтро-льности</a:t>
            </a:r>
            <a:r>
              <a:rPr lang="ru-RU" sz="3600" dirty="0" smtClean="0">
                <a:latin typeface="Times New Roman" panose="02020603050405020304" pitchFamily="18" charset="0"/>
                <a:cs typeface="Times New Roman" panose="02020603050405020304" pitchFamily="18" charset="0"/>
              </a:rPr>
              <a:t> реализации всех принимаемых решений и др.</a:t>
            </a:r>
          </a:p>
          <a:p>
            <a:pPr marL="0" indent="0" algn="ctr">
              <a:spcBef>
                <a:spcPts val="0"/>
              </a:spcBef>
              <a:buNone/>
            </a:pPr>
            <a:endParaRPr lang="ru-RU" sz="3600" dirty="0" smtClean="0">
              <a:latin typeface="Times New Roman" panose="02020603050405020304" pitchFamily="18" charset="0"/>
              <a:cs typeface="Times New Roman" panose="02020603050405020304" pitchFamily="18" charset="0"/>
            </a:endParaRPr>
          </a:p>
          <a:p>
            <a:pPr marL="0" indent="0" algn="ctr">
              <a:spcBef>
                <a:spcPts val="0"/>
              </a:spcBef>
              <a:buNone/>
            </a:pPr>
            <a:endParaRPr lang="ru-RU" sz="36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AC0009A2-AED9-42BB-9833-2905D403D773}" type="slidenum">
              <a:rPr lang="ru-RU" smtClean="0"/>
              <a:pPr/>
              <a:t>24</a:t>
            </a:fld>
            <a:endParaRPr lang="ru-RU"/>
          </a:p>
        </p:txBody>
      </p:sp>
    </p:spTree>
    <p:extLst>
      <p:ext uri="{BB962C8B-B14F-4D97-AF65-F5344CB8AC3E}">
        <p14:creationId xmlns:p14="http://schemas.microsoft.com/office/powerpoint/2010/main" xmlns="" val="26635411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5630" y="1015876"/>
            <a:ext cx="9216646" cy="5842124"/>
          </a:xfrm>
          <a:prstGeom prst="rect">
            <a:avLst/>
          </a:prstGeom>
        </p:spPr>
      </p:pic>
      <p:sp>
        <p:nvSpPr>
          <p:cNvPr id="2" name="Заголовок 1"/>
          <p:cNvSpPr>
            <a:spLocks noGrp="1"/>
          </p:cNvSpPr>
          <p:nvPr>
            <p:ph type="title"/>
          </p:nvPr>
        </p:nvSpPr>
        <p:spPr>
          <a:xfrm>
            <a:off x="15010" y="6085"/>
            <a:ext cx="9128990" cy="974643"/>
          </a:xfrm>
        </p:spPr>
        <p:style>
          <a:lnRef idx="1">
            <a:schemeClr val="accent5"/>
          </a:lnRef>
          <a:fillRef idx="3">
            <a:schemeClr val="accent5"/>
          </a:fillRef>
          <a:effectRef idx="2">
            <a:schemeClr val="accent5"/>
          </a:effectRef>
          <a:fontRef idx="minor">
            <a:schemeClr val="lt1"/>
          </a:fontRef>
        </p:style>
        <p:txBody>
          <a:bodyPr/>
          <a:lstStyle/>
          <a:p>
            <a:pPr algn="ct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Ответственность </a:t>
            </a:r>
            <a:endPar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154502" y="1305366"/>
            <a:ext cx="2664296" cy="4499897"/>
          </a:xfrm>
        </p:spPr>
        <p:txBody>
          <a:bodyPr>
            <a:noAutofit/>
          </a:bodyPr>
          <a:lstStyle/>
          <a:p>
            <a:pPr marL="0" indent="0" algn="ctr">
              <a:buNone/>
            </a:pPr>
            <a:r>
              <a:rPr lang="ru-RU" sz="3200" dirty="0" smtClean="0">
                <a:latin typeface="Times New Roman" panose="02020603050405020304" pitchFamily="18" charset="0"/>
                <a:cs typeface="Times New Roman" panose="02020603050405020304" pitchFamily="18" charset="0"/>
              </a:rPr>
              <a:t>Привлечение к </a:t>
            </a:r>
            <a:r>
              <a:rPr lang="ru-RU" sz="3200" dirty="0" err="1" smtClean="0">
                <a:latin typeface="Times New Roman" panose="02020603050405020304" pitchFamily="18" charset="0"/>
                <a:cs typeface="Times New Roman" panose="02020603050405020304" pitchFamily="18" charset="0"/>
              </a:rPr>
              <a:t>дисципли-нарной</a:t>
            </a:r>
            <a:r>
              <a:rPr lang="ru-RU" sz="3200" dirty="0" smtClean="0">
                <a:latin typeface="Times New Roman" panose="02020603050405020304" pitchFamily="18" charset="0"/>
                <a:cs typeface="Times New Roman" panose="02020603050405020304" pitchFamily="18" charset="0"/>
              </a:rPr>
              <a:t> ответствен-</a:t>
            </a:r>
            <a:r>
              <a:rPr lang="ru-RU" sz="3200" dirty="0" err="1" smtClean="0">
                <a:latin typeface="Times New Roman" panose="02020603050405020304" pitchFamily="18" charset="0"/>
                <a:cs typeface="Times New Roman" panose="02020603050405020304" pitchFamily="18" charset="0"/>
              </a:rPr>
              <a:t>ности</a:t>
            </a:r>
            <a:r>
              <a:rPr lang="ru-RU" sz="3200" dirty="0" smtClean="0">
                <a:latin typeface="Times New Roman" panose="02020603050405020304" pitchFamily="18" charset="0"/>
                <a:cs typeface="Times New Roman" panose="02020603050405020304" pitchFamily="18" charset="0"/>
              </a:rPr>
              <a:t> или увольнение в связи </a:t>
            </a:r>
            <a:r>
              <a:rPr lang="ru-RU" sz="3200" b="1" dirty="0" smtClean="0">
                <a:latin typeface="Times New Roman" panose="02020603050405020304" pitchFamily="18" charset="0"/>
                <a:cs typeface="Times New Roman" panose="02020603050405020304" pitchFamily="18" charset="0"/>
              </a:rPr>
              <a:t>утратой </a:t>
            </a:r>
            <a:r>
              <a:rPr lang="ru-RU" sz="3200" b="1" dirty="0">
                <a:latin typeface="Times New Roman" panose="02020603050405020304" pitchFamily="18" charset="0"/>
                <a:cs typeface="Times New Roman" panose="02020603050405020304" pitchFamily="18" charset="0"/>
              </a:rPr>
              <a:t>доверия </a:t>
            </a:r>
            <a:endParaRPr lang="ru-RU" sz="3200" dirty="0" smtClean="0">
              <a:latin typeface="Times New Roman" panose="02020603050405020304" pitchFamily="18" charset="0"/>
              <a:cs typeface="Times New Roman" panose="02020603050405020304" pitchFamily="18" charset="0"/>
            </a:endParaRPr>
          </a:p>
          <a:p>
            <a:pPr marL="0" indent="0" algn="ctr">
              <a:buNone/>
            </a:pPr>
            <a:endParaRPr lang="ru-RU" sz="3600"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179512" y="6165304"/>
            <a:ext cx="2732286" cy="461665"/>
          </a:xfrm>
          <a:prstGeom prst="rect">
            <a:avLst/>
          </a:prstGeom>
        </p:spPr>
        <p:txBody>
          <a:bodyPr wrap="none">
            <a:spAutoFit/>
          </a:bodyPr>
          <a:lstStyle/>
          <a:p>
            <a:r>
              <a:rPr lang="ru-RU" sz="2400" b="1" dirty="0">
                <a:latin typeface="Times New Roman" panose="02020603050405020304" pitchFamily="18" charset="0"/>
                <a:ea typeface="Times New Roman" panose="02020603050405020304" pitchFamily="18" charset="0"/>
                <a:cs typeface="Times New Roman" panose="02020603050405020304" pitchFamily="18" charset="0"/>
              </a:rPr>
              <a:t>п. 7.1 ст. 81 ТК РФ</a:t>
            </a:r>
            <a:endParaRPr lang="ru-RU" sz="2400" b="1" dirty="0">
              <a:latin typeface="Times New Roman" panose="02020603050405020304" pitchFamily="18" charset="0"/>
              <a:cs typeface="Times New Roman" panose="02020603050405020304" pitchFamily="18" charset="0"/>
            </a:endParaRPr>
          </a:p>
        </p:txBody>
      </p:sp>
      <p:sp>
        <p:nvSpPr>
          <p:cNvPr id="6" name="Номер слайда 5"/>
          <p:cNvSpPr>
            <a:spLocks noGrp="1"/>
          </p:cNvSpPr>
          <p:nvPr>
            <p:ph type="sldNum" sz="quarter" idx="12"/>
          </p:nvPr>
        </p:nvSpPr>
        <p:spPr/>
        <p:txBody>
          <a:bodyPr/>
          <a:lstStyle/>
          <a:p>
            <a:fld id="{AC0009A2-AED9-42BB-9833-2905D403D773}" type="slidenum">
              <a:rPr lang="ru-RU" smtClean="0"/>
              <a:pPr/>
              <a:t>25</a:t>
            </a:fld>
            <a:endParaRPr lang="ru-RU"/>
          </a:p>
        </p:txBody>
      </p:sp>
    </p:spTree>
    <p:extLst>
      <p:ext uri="{BB962C8B-B14F-4D97-AF65-F5344CB8AC3E}">
        <p14:creationId xmlns:p14="http://schemas.microsoft.com/office/powerpoint/2010/main" xmlns="" val="42165858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92" y="-32658"/>
            <a:ext cx="9022703" cy="1445434"/>
          </a:xfrm>
        </p:spPr>
        <p:style>
          <a:lnRef idx="1">
            <a:schemeClr val="accent1"/>
          </a:lnRef>
          <a:fillRef idx="3">
            <a:schemeClr val="accent1"/>
          </a:fillRef>
          <a:effectRef idx="2">
            <a:schemeClr val="accent1"/>
          </a:effectRef>
          <a:fontRef idx="minor">
            <a:schemeClr val="lt1"/>
          </a:fontRef>
        </p:style>
        <p:txBody>
          <a:bodyPr>
            <a:noAutofit/>
          </a:bodyPr>
          <a:lstStyle/>
          <a:p>
            <a:pPr algn="ctr"/>
            <a:r>
              <a:rPr lang="ru-RU" sz="2000" b="1" dirty="0">
                <a:solidFill>
                  <a:schemeClr val="bg1"/>
                </a:solidFill>
                <a:latin typeface="Times New Roman" panose="02020603050405020304" pitchFamily="18" charset="0"/>
                <a:cs typeface="Times New Roman" panose="02020603050405020304" pitchFamily="18" charset="0"/>
              </a:rPr>
              <a:t>Проект Федерального закона "О внесении изменений в Федеральный закон "О противодействии коррупции" в целях повышения эффективного исполнения организациями обязанности принимать меры по предупреждению коррупции"</a:t>
            </a:r>
            <a:br>
              <a:rPr lang="ru-RU" sz="2000" b="1" dirty="0">
                <a:solidFill>
                  <a:schemeClr val="bg1"/>
                </a:solidFill>
                <a:latin typeface="Times New Roman" panose="02020603050405020304" pitchFamily="18" charset="0"/>
                <a:cs typeface="Times New Roman" panose="02020603050405020304" pitchFamily="18" charset="0"/>
              </a:rPr>
            </a:br>
            <a:endParaRPr lang="ru-RU" sz="2000" b="1" dirty="0">
              <a:solidFill>
                <a:schemeClr val="bg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1519" y="1556792"/>
            <a:ext cx="8784975" cy="3960440"/>
          </a:xfrm>
        </p:spPr>
        <p:txBody>
          <a:bodyPr>
            <a:noAutofit/>
          </a:bodyPr>
          <a:lstStyle/>
          <a:p>
            <a:pPr marL="0" indent="447675">
              <a:lnSpc>
                <a:spcPts val="1600"/>
              </a:lnSpc>
              <a:spcBef>
                <a:spcPts val="0"/>
              </a:spcBef>
              <a:buNone/>
            </a:pPr>
            <a:r>
              <a:rPr lang="ru-RU" sz="1600" dirty="0" smtClean="0">
                <a:latin typeface="Times New Roman" panose="02020603050405020304" pitchFamily="18" charset="0"/>
                <a:cs typeface="Times New Roman" panose="02020603050405020304" pitchFamily="18" charset="0"/>
              </a:rPr>
              <a:t>Предлагается </a:t>
            </a:r>
            <a:r>
              <a:rPr lang="ru-RU" sz="1600" dirty="0">
                <a:latin typeface="Times New Roman" panose="02020603050405020304" pitchFamily="18" charset="0"/>
                <a:cs typeface="Times New Roman" panose="02020603050405020304" pitchFamily="18" charset="0"/>
              </a:rPr>
              <a:t>создать систему экспертной оценки мер по предупреждению коррупции, принимаемых организациями</a:t>
            </a:r>
          </a:p>
          <a:p>
            <a:pPr marL="0" indent="447675">
              <a:lnSpc>
                <a:spcPts val="1600"/>
              </a:lnSpc>
              <a:spcBef>
                <a:spcPts val="0"/>
              </a:spcBef>
              <a:buNone/>
            </a:pPr>
            <a:r>
              <a:rPr lang="ru-RU" sz="1600" dirty="0">
                <a:latin typeface="Times New Roman" panose="02020603050405020304" pitchFamily="18" charset="0"/>
                <a:cs typeface="Times New Roman" panose="02020603050405020304" pitchFamily="18" charset="0"/>
              </a:rPr>
              <a:t>Проектом Федерального закона, разработанного Минтрудом России совместно с Минэкономразвития России, предлагается возложить на организации обязанность разрабатывать и применять меры по предупреждению коррупции в соответствии с антикоррупционными стандартами. Полномочия по разработке таких стандартов проектом возлагаются на специально создаваемый орган - Национальный совет по предупреждению коррупции, формируемый путем заключения соглашения между Торгово-промышленной палатой РФ и Общероссийским объединением работодателей.</a:t>
            </a:r>
          </a:p>
          <a:p>
            <a:pPr marL="0" indent="447675">
              <a:lnSpc>
                <a:spcPts val="1600"/>
              </a:lnSpc>
              <a:spcBef>
                <a:spcPts val="0"/>
              </a:spcBef>
              <a:buNone/>
            </a:pPr>
            <a:r>
              <a:rPr lang="ru-RU" sz="1600" dirty="0">
                <a:latin typeface="Times New Roman" panose="02020603050405020304" pitchFamily="18" charset="0"/>
                <a:cs typeface="Times New Roman" panose="02020603050405020304" pitchFamily="18" charset="0"/>
              </a:rPr>
              <a:t>Непосредственную оценку достаточности принимаемых организациями мер по предупреждению коррупции будут осуществлять экспертные центры - юридические лица, получившие аккредитацию Национального совета по предупреждению коррупции.</a:t>
            </a:r>
          </a:p>
          <a:p>
            <a:pPr marL="0" indent="447675">
              <a:lnSpc>
                <a:spcPts val="1600"/>
              </a:lnSpc>
              <a:spcBef>
                <a:spcPts val="0"/>
              </a:spcBef>
              <a:buNone/>
            </a:pPr>
            <a:r>
              <a:rPr lang="ru-RU" sz="1600" dirty="0">
                <a:latin typeface="Times New Roman" panose="02020603050405020304" pitchFamily="18" charset="0"/>
                <a:cs typeface="Times New Roman" panose="02020603050405020304" pitchFamily="18" charset="0"/>
              </a:rPr>
              <a:t>Кроме того, проектом предлагается установить перечень мер по предупреждению коррупции, которые будут обязаны применять принадлежащие государству организации, в частности:</a:t>
            </a:r>
          </a:p>
          <a:p>
            <a:pPr marL="0" indent="447675">
              <a:lnSpc>
                <a:spcPts val="1600"/>
              </a:lnSpc>
              <a:spcBef>
                <a:spcPts val="0"/>
              </a:spcBef>
              <a:buNone/>
            </a:pPr>
            <a:r>
              <a:rPr lang="ru-RU" sz="1600" dirty="0">
                <a:latin typeface="Times New Roman" panose="02020603050405020304" pitchFamily="18" charset="0"/>
                <a:cs typeface="Times New Roman" panose="02020603050405020304" pitchFamily="18" charset="0"/>
              </a:rPr>
              <a:t>определить подразделения или должностных лиц, ответственных за работу по профилактике коррупционных правонарушений;</a:t>
            </a:r>
          </a:p>
          <a:p>
            <a:pPr marL="0" indent="447675">
              <a:lnSpc>
                <a:spcPts val="1600"/>
              </a:lnSpc>
              <a:spcBef>
                <a:spcPts val="0"/>
              </a:spcBef>
              <a:buNone/>
            </a:pPr>
            <a:r>
              <a:rPr lang="ru-RU" sz="1600" dirty="0">
                <a:latin typeface="Times New Roman" panose="02020603050405020304" pitchFamily="18" charset="0"/>
                <a:cs typeface="Times New Roman" panose="02020603050405020304" pitchFamily="18" charset="0"/>
              </a:rPr>
              <a:t>разработать и утвердить локальными нормативными актами организации документы, закрепляющие правила и процедуры, направленные на предупреждение коррупции во всех сферах деятельности организации;</a:t>
            </a:r>
          </a:p>
          <a:p>
            <a:pPr marL="0" indent="447675">
              <a:lnSpc>
                <a:spcPts val="1600"/>
              </a:lnSpc>
              <a:spcBef>
                <a:spcPts val="0"/>
              </a:spcBef>
              <a:buNone/>
            </a:pPr>
            <a:r>
              <a:rPr lang="ru-RU" sz="1600" dirty="0">
                <a:latin typeface="Times New Roman" panose="02020603050405020304" pitchFamily="18" charset="0"/>
                <a:cs typeface="Times New Roman" panose="02020603050405020304" pitchFamily="18" charset="0"/>
              </a:rPr>
              <a:t>проводить оценку коррупционных рисков не реже 1 раза в 2 года в целях выявления сфер деятельности организации, наиболее подверженных таким рискам;</a:t>
            </a:r>
          </a:p>
          <a:p>
            <a:pPr marL="0" indent="447675">
              <a:lnSpc>
                <a:spcPts val="1600"/>
              </a:lnSpc>
              <a:spcBef>
                <a:spcPts val="0"/>
              </a:spcBef>
              <a:buNone/>
            </a:pPr>
            <a:r>
              <a:rPr lang="ru-RU" sz="1600" dirty="0">
                <a:latin typeface="Times New Roman" panose="02020603050405020304" pitchFamily="18" charset="0"/>
                <a:cs typeface="Times New Roman" panose="02020603050405020304" pitchFamily="18" charset="0"/>
              </a:rPr>
              <a:t>организовать ежегодное декларирование конфликта интересов работниками, замещающими на основании трудового договора отдельные должности, включенные в перечни, установленные локальными нормативными актами организации и осуществлять ряд иных мер.</a:t>
            </a:r>
          </a:p>
          <a:p>
            <a:pPr marL="0" indent="0" algn="r">
              <a:lnSpc>
                <a:spcPts val="1300"/>
              </a:lnSpc>
              <a:spcBef>
                <a:spcPts val="0"/>
              </a:spcBef>
              <a:buNone/>
            </a:pPr>
            <a:endParaRPr lang="ru-RU" sz="1400" dirty="0" smtClean="0">
              <a:latin typeface="Times New Roman" panose="02020603050405020304" pitchFamily="18" charset="0"/>
              <a:cs typeface="Times New Roman" panose="02020603050405020304" pitchFamily="18" charset="0"/>
            </a:endParaRPr>
          </a:p>
          <a:p>
            <a:pPr marL="0" indent="0" algn="r">
              <a:lnSpc>
                <a:spcPts val="1300"/>
              </a:lnSpc>
              <a:spcBef>
                <a:spcPts val="0"/>
              </a:spcBef>
              <a:buNone/>
            </a:pPr>
            <a:r>
              <a:rPr lang="ru-RU" sz="1400" dirty="0" smtClean="0">
                <a:latin typeface="Times New Roman" panose="02020603050405020304" pitchFamily="18" charset="0"/>
                <a:cs typeface="Times New Roman" panose="02020603050405020304" pitchFamily="18" charset="0"/>
              </a:rPr>
              <a:t>Вступление </a:t>
            </a:r>
            <a:r>
              <a:rPr lang="ru-RU" sz="1400" dirty="0">
                <a:latin typeface="Times New Roman" panose="02020603050405020304" pitchFamily="18" charset="0"/>
                <a:cs typeface="Times New Roman" panose="02020603050405020304" pitchFamily="18" charset="0"/>
              </a:rPr>
              <a:t>Федерального закона в силу предполагается с 1 января 2019 года</a:t>
            </a:r>
            <a:r>
              <a:rPr lang="ru-RU" sz="1400" dirty="0" smtClean="0">
                <a:latin typeface="Times New Roman" panose="02020603050405020304" pitchFamily="18" charset="0"/>
                <a:cs typeface="Times New Roman" panose="02020603050405020304" pitchFamily="18" charset="0"/>
              </a:rPr>
              <a:t>.</a:t>
            </a:r>
            <a:endParaRPr lang="ru-RU" sz="1200" dirty="0"/>
          </a:p>
        </p:txBody>
      </p:sp>
      <p:sp>
        <p:nvSpPr>
          <p:cNvPr id="4" name="Номер слайда 3"/>
          <p:cNvSpPr>
            <a:spLocks noGrp="1"/>
          </p:cNvSpPr>
          <p:nvPr>
            <p:ph type="sldNum" sz="quarter" idx="12"/>
          </p:nvPr>
        </p:nvSpPr>
        <p:spPr/>
        <p:txBody>
          <a:bodyPr/>
          <a:lstStyle/>
          <a:p>
            <a:fld id="{AC0009A2-AED9-42BB-9833-2905D403D773}" type="slidenum">
              <a:rPr lang="ru-RU" smtClean="0"/>
              <a:pPr/>
              <a:t>26</a:t>
            </a:fld>
            <a:endParaRPr lang="ru-RU"/>
          </a:p>
        </p:txBody>
      </p:sp>
    </p:spTree>
    <p:extLst>
      <p:ext uri="{BB962C8B-B14F-4D97-AF65-F5344CB8AC3E}">
        <p14:creationId xmlns:p14="http://schemas.microsoft.com/office/powerpoint/2010/main" xmlns="" val="42844281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52" y="1"/>
            <a:ext cx="9040148" cy="1556792"/>
          </a:xfrm>
        </p:spPr>
        <p:style>
          <a:lnRef idx="1">
            <a:schemeClr val="accent1"/>
          </a:lnRef>
          <a:fillRef idx="3">
            <a:schemeClr val="accent1"/>
          </a:fillRef>
          <a:effectRef idx="2">
            <a:schemeClr val="accent1"/>
          </a:effectRef>
          <a:fontRef idx="minor">
            <a:schemeClr val="lt1"/>
          </a:fontRef>
        </p:style>
        <p:txBody>
          <a:bodyPr>
            <a:noAutofit/>
          </a:bodyPr>
          <a:lstStyle/>
          <a:p>
            <a:pPr algn="ctr"/>
            <a:r>
              <a:rPr lang="ru-RU" sz="2400" b="1" dirty="0">
                <a:latin typeface="Times New Roman" panose="02020603050405020304" pitchFamily="18" charset="0"/>
                <a:cs typeface="Times New Roman" panose="02020603050405020304" pitchFamily="18" charset="0"/>
              </a:rPr>
              <a:t>Проект Федерального закона</a:t>
            </a:r>
            <a:br>
              <a:rPr lang="ru-RU" sz="2400" b="1"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"О внесении изменений в статью 31 Федерального закона "О контрактной системе в сфере закупок товаров, работ, услуг для обеспечения государственных и муниципальных нужд"</a:t>
            </a:r>
            <a:br>
              <a:rPr lang="ru-RU" sz="2400" b="1" dirty="0">
                <a:latin typeface="Times New Roman" panose="02020603050405020304" pitchFamily="18" charset="0"/>
                <a:cs typeface="Times New Roman" panose="02020603050405020304" pitchFamily="18" charset="0"/>
              </a:rPr>
            </a:br>
            <a:endParaRPr lang="ru-RU" sz="24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07504" y="1518051"/>
            <a:ext cx="8928992" cy="5092676"/>
          </a:xfrm>
        </p:spPr>
        <p:txBody>
          <a:bodyPr>
            <a:noAutofit/>
          </a:bodyPr>
          <a:lstStyle/>
          <a:p>
            <a:pPr marL="0" indent="447675" algn="just">
              <a:buNone/>
            </a:pPr>
            <a:r>
              <a:rPr lang="ru-RU" sz="1500" dirty="0" smtClean="0">
                <a:latin typeface="Times New Roman" panose="02020603050405020304" pitchFamily="18" charset="0"/>
                <a:cs typeface="Times New Roman" panose="02020603050405020304" pitchFamily="18" charset="0"/>
              </a:rPr>
              <a:t>Минфином </a:t>
            </a:r>
            <a:r>
              <a:rPr lang="ru-RU" sz="1500" dirty="0">
                <a:latin typeface="Times New Roman" panose="02020603050405020304" pitchFamily="18" charset="0"/>
                <a:cs typeface="Times New Roman" panose="02020603050405020304" pitchFamily="18" charset="0"/>
              </a:rPr>
              <a:t>России планируется расширить перечень выгодоприобретателей, имеющих конфликт интересов с заказчиком при </a:t>
            </a:r>
            <a:r>
              <a:rPr lang="ru-RU" sz="1500" dirty="0" err="1" smtClean="0">
                <a:latin typeface="Times New Roman" panose="02020603050405020304" pitchFamily="18" charset="0"/>
                <a:cs typeface="Times New Roman" panose="02020603050405020304" pitchFamily="18" charset="0"/>
              </a:rPr>
              <a:t>госзакупках</a:t>
            </a:r>
            <a:r>
              <a:rPr lang="ru-RU" sz="1500" dirty="0" smtClean="0">
                <a:latin typeface="Times New Roman" panose="02020603050405020304" pitchFamily="18" charset="0"/>
                <a:cs typeface="Times New Roman" panose="02020603050405020304" pitchFamily="18" charset="0"/>
              </a:rPr>
              <a:t>.</a:t>
            </a:r>
            <a:endParaRPr lang="ru-RU" sz="1500" dirty="0">
              <a:latin typeface="Times New Roman" panose="02020603050405020304" pitchFamily="18" charset="0"/>
              <a:cs typeface="Times New Roman" panose="02020603050405020304" pitchFamily="18" charset="0"/>
            </a:endParaRPr>
          </a:p>
          <a:p>
            <a:pPr marL="0" indent="447675" algn="just">
              <a:buNone/>
            </a:pPr>
            <a:r>
              <a:rPr lang="ru-RU" sz="1500" dirty="0">
                <a:latin typeface="Times New Roman" panose="02020603050405020304" pitchFamily="18" charset="0"/>
                <a:cs typeface="Times New Roman" panose="02020603050405020304" pitchFamily="18" charset="0"/>
              </a:rPr>
              <a:t>В настоящее время Федеральным законом "О контрактной системе в сфере закупок товаров, работ, услуг для обеспечения государственных и муниципальных нужд" предусмотрен запрет на участие в закупках юридических и физических лиц, имеющих конфликт интересов с заказчиком. При этом под выгодоприобретателями понимаются физические лица, владеющие напрямую или косвенно (через юридическое лицо или нескольких юридических лиц) более чем десятью процентами голосующих акций хозяйственного общества либо долей, превышающей десять процентов в его уставном капитале.</a:t>
            </a:r>
          </a:p>
          <a:p>
            <a:pPr marL="0" indent="447675" algn="just">
              <a:buNone/>
            </a:pPr>
            <a:r>
              <a:rPr lang="ru-RU" sz="1500" dirty="0">
                <a:latin typeface="Times New Roman" panose="02020603050405020304" pitchFamily="18" charset="0"/>
                <a:cs typeface="Times New Roman" panose="02020603050405020304" pitchFamily="18" charset="0"/>
              </a:rPr>
              <a:t>Проектом предусматривается расширение перечня выгодоприобретателей путем включения в него лиц, обладающих возможностью определять решения, принимаемые другим хозяйственным обществом, посредством:</a:t>
            </a:r>
          </a:p>
          <a:p>
            <a:pPr marL="0" indent="447675" algn="just">
              <a:buNone/>
            </a:pPr>
            <a:r>
              <a:rPr lang="ru-RU" sz="1500" dirty="0">
                <a:latin typeface="Times New Roman" panose="02020603050405020304" pitchFamily="18" charset="0"/>
                <a:cs typeface="Times New Roman" panose="02020603050405020304" pitchFamily="18" charset="0"/>
              </a:rPr>
              <a:t>распоряжения более чем пятьюдесятью процентами общего количества голосов, приходящихся на голосующие акции, составляющие уставный капитал </a:t>
            </a:r>
            <a:r>
              <a:rPr lang="ru-RU" sz="1500" dirty="0" err="1">
                <a:latin typeface="Times New Roman" panose="02020603050405020304" pitchFamily="18" charset="0"/>
                <a:cs typeface="Times New Roman" panose="02020603050405020304" pitchFamily="18" charset="0"/>
              </a:rPr>
              <a:t>юрлица</a:t>
            </a:r>
            <a:r>
              <a:rPr lang="ru-RU" sz="1500" dirty="0">
                <a:latin typeface="Times New Roman" panose="02020603050405020304" pitchFamily="18" charset="0"/>
                <a:cs typeface="Times New Roman" panose="02020603050405020304" pitchFamily="18" charset="0"/>
              </a:rPr>
              <a:t>;</a:t>
            </a:r>
          </a:p>
          <a:p>
            <a:pPr marL="0" indent="447675" algn="just">
              <a:buNone/>
            </a:pPr>
            <a:r>
              <a:rPr lang="ru-RU" sz="1500" dirty="0">
                <a:latin typeface="Times New Roman" panose="02020603050405020304" pitchFamily="18" charset="0"/>
                <a:cs typeface="Times New Roman" panose="02020603050405020304" pitchFamily="18" charset="0"/>
              </a:rPr>
              <a:t>осуществления функций исполнительного органа </a:t>
            </a:r>
            <a:r>
              <a:rPr lang="ru-RU" sz="1500" dirty="0" err="1">
                <a:latin typeface="Times New Roman" panose="02020603050405020304" pitchFamily="18" charset="0"/>
                <a:cs typeface="Times New Roman" panose="02020603050405020304" pitchFamily="18" charset="0"/>
              </a:rPr>
              <a:t>юрлица</a:t>
            </a:r>
            <a:r>
              <a:rPr lang="ru-RU" sz="1500" dirty="0">
                <a:latin typeface="Times New Roman" panose="02020603050405020304" pitchFamily="18" charset="0"/>
                <a:cs typeface="Times New Roman" panose="02020603050405020304" pitchFamily="18" charset="0"/>
              </a:rPr>
              <a:t>.</a:t>
            </a:r>
          </a:p>
          <a:p>
            <a:pPr marL="0" indent="447675" algn="just">
              <a:buNone/>
            </a:pPr>
            <a:r>
              <a:rPr lang="ru-RU" sz="1500" dirty="0">
                <a:latin typeface="Times New Roman" panose="02020603050405020304" pitchFamily="18" charset="0"/>
                <a:cs typeface="Times New Roman" panose="02020603050405020304" pitchFamily="18" charset="0"/>
              </a:rPr>
              <a:t>Также предусматривается, что проверка участников закупок на предмет их соответствия указанным требованиям, в том числе в целях определения </a:t>
            </a:r>
            <a:r>
              <a:rPr lang="ru-RU" sz="1500" dirty="0" err="1">
                <a:latin typeface="Times New Roman" panose="02020603050405020304" pitchFamily="18" charset="0"/>
                <a:cs typeface="Times New Roman" panose="02020603050405020304" pitchFamily="18" charset="0"/>
              </a:rPr>
              <a:t>аффилированности</a:t>
            </a:r>
            <a:r>
              <a:rPr lang="ru-RU" sz="1500" dirty="0">
                <a:latin typeface="Times New Roman" panose="02020603050405020304" pitchFamily="18" charset="0"/>
                <a:cs typeface="Times New Roman" panose="02020603050405020304" pitchFamily="18" charset="0"/>
              </a:rPr>
              <a:t> и круга аффилированных лиц применительно к сфере </a:t>
            </a:r>
            <a:r>
              <a:rPr lang="ru-RU" sz="1500" dirty="0" err="1">
                <a:latin typeface="Times New Roman" panose="02020603050405020304" pitchFamily="18" charset="0"/>
                <a:cs typeface="Times New Roman" panose="02020603050405020304" pitchFamily="18" charset="0"/>
              </a:rPr>
              <a:t>госзакупок</a:t>
            </a:r>
            <a:r>
              <a:rPr lang="ru-RU" sz="1500" dirty="0">
                <a:latin typeface="Times New Roman" panose="02020603050405020304" pitchFamily="18" charset="0"/>
                <a:cs typeface="Times New Roman" panose="02020603050405020304" pitchFamily="18" charset="0"/>
              </a:rPr>
              <a:t>, осуществляются заказчиком, в том числе посредством информационного взаимодействия единой информационной системы в сфере закупок с информационными системами при их наличии. При этом перечень информационных систем, подлежащих интеграции с единой информационной системой, а также порядок взаимодействия таких информационных систем с единой информационной системой будет определяться Правительством РФ</a:t>
            </a:r>
            <a:r>
              <a:rPr lang="ru-RU" sz="1500" dirty="0" smtClean="0">
                <a:latin typeface="Times New Roman" panose="02020603050405020304" pitchFamily="18" charset="0"/>
                <a:cs typeface="Times New Roman" panose="02020603050405020304" pitchFamily="18" charset="0"/>
              </a:rPr>
              <a:t>.</a:t>
            </a:r>
            <a:endParaRPr lang="ru-RU" sz="15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AC0009A2-AED9-42BB-9833-2905D403D773}" type="slidenum">
              <a:rPr lang="ru-RU" smtClean="0"/>
              <a:pPr/>
              <a:t>27</a:t>
            </a:fld>
            <a:endParaRPr lang="ru-RU"/>
          </a:p>
        </p:txBody>
      </p:sp>
    </p:spTree>
    <p:extLst>
      <p:ext uri="{BB962C8B-B14F-4D97-AF65-F5344CB8AC3E}">
        <p14:creationId xmlns:p14="http://schemas.microsoft.com/office/powerpoint/2010/main" xmlns="" val="41411537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12616" y="1"/>
            <a:ext cx="9141884" cy="4941168"/>
          </a:xfrm>
          <a:prstGeom prst="rect">
            <a:avLst/>
          </a:prstGeom>
        </p:spPr>
        <p:style>
          <a:lnRef idx="0">
            <a:schemeClr val="accent1"/>
          </a:lnRef>
          <a:fillRef idx="3">
            <a:schemeClr val="accent1"/>
          </a:fillRef>
          <a:effectRef idx="3">
            <a:schemeClr val="accent1"/>
          </a:effectRef>
          <a:fontRef idx="minor">
            <a:schemeClr val="lt1"/>
          </a:fontRef>
        </p:style>
        <p:txBody>
          <a:bodyPr anchor="ctr">
            <a:normAutofit/>
          </a:bodyPr>
          <a:lstStyle/>
          <a:p>
            <a:pPr algn="ctr">
              <a:defRPr/>
            </a:pPr>
            <a:r>
              <a:rPr lang="ru-RU" sz="4799" kern="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p>
        </p:txBody>
      </p:sp>
      <p:sp>
        <p:nvSpPr>
          <p:cNvPr id="4101" name="Заголовок 1"/>
          <p:cNvSpPr>
            <a:spLocks noGrp="1"/>
          </p:cNvSpPr>
          <p:nvPr>
            <p:ph type="ctrTitle"/>
          </p:nvPr>
        </p:nvSpPr>
        <p:spPr>
          <a:xfrm>
            <a:off x="1475656" y="944453"/>
            <a:ext cx="7028995" cy="3672408"/>
          </a:xfrm>
          <a:effectLst>
            <a:outerShdw dist="35921" dir="2700000" algn="ctr" rotWithShape="0">
              <a:schemeClr val="tx1"/>
            </a:outerShdw>
          </a:effectLst>
        </p:spPr>
        <p:txBody>
          <a:bodyPr>
            <a:noAutofit/>
          </a:bodyPr>
          <a:lstStyle/>
          <a:p>
            <a:pPr>
              <a:lnSpc>
                <a:spcPct val="100000"/>
              </a:lnSpc>
            </a:pPr>
            <a:r>
              <a:rPr lang="ru-RU" sz="5400" b="1" dirty="0" smtClean="0">
                <a:ln w="0"/>
                <a:solidFill>
                  <a:schemeClr val="bg1"/>
                </a:solidFill>
                <a:effectLst>
                  <a:outerShdw blurRad="38100" dist="19050" dir="2700000" algn="tl" rotWithShape="0">
                    <a:schemeClr val="dk1">
                      <a:alpha val="40000"/>
                    </a:schemeClr>
                  </a:outerShdw>
                </a:effectLst>
                <a:latin typeface="Times New Roman" pitchFamily="18" charset="0"/>
                <a:cs typeface="Times New Roman" pitchFamily="18" charset="0"/>
              </a:rPr>
              <a:t>Выявление, предотвращение </a:t>
            </a:r>
            <a:r>
              <a:rPr lang="ru-RU" sz="5400" b="1" dirty="0">
                <a:ln w="0"/>
                <a:solidFill>
                  <a:schemeClr val="bg1"/>
                </a:solidFill>
                <a:effectLst>
                  <a:outerShdw blurRad="38100" dist="19050" dir="2700000" algn="tl" rotWithShape="0">
                    <a:schemeClr val="dk1">
                      <a:alpha val="40000"/>
                    </a:schemeClr>
                  </a:outerShdw>
                </a:effectLst>
                <a:latin typeface="Times New Roman" pitchFamily="18" charset="0"/>
                <a:cs typeface="Times New Roman" pitchFamily="18" charset="0"/>
              </a:rPr>
              <a:t>и урегулирование конфликта </a:t>
            </a:r>
            <a:r>
              <a:rPr lang="ru-RU" sz="5400" b="1" dirty="0" smtClean="0">
                <a:ln w="0"/>
                <a:solidFill>
                  <a:schemeClr val="bg1"/>
                </a:solidFill>
                <a:effectLst>
                  <a:outerShdw blurRad="38100" dist="19050" dir="2700000" algn="tl" rotWithShape="0">
                    <a:schemeClr val="dk1">
                      <a:alpha val="40000"/>
                    </a:schemeClr>
                  </a:outerShdw>
                </a:effectLst>
                <a:latin typeface="Times New Roman" pitchFamily="18" charset="0"/>
                <a:cs typeface="Times New Roman" pitchFamily="18" charset="0"/>
              </a:rPr>
              <a:t>интересов</a:t>
            </a:r>
            <a:endParaRPr lang="ru-RU" sz="4000" b="1" i="1" dirty="0">
              <a:ln w="0"/>
              <a:solidFill>
                <a:schemeClr val="bg1"/>
              </a:solidFill>
              <a:effectLst>
                <a:outerShdw blurRad="38100" dist="19050" dir="2700000" algn="tl" rotWithShape="0">
                  <a:schemeClr val="dk1">
                    <a:alpha val="40000"/>
                  </a:schemeClr>
                </a:outerShdw>
              </a:effectLst>
            </a:endParaRPr>
          </a:p>
        </p:txBody>
      </p:sp>
      <p:sp>
        <p:nvSpPr>
          <p:cNvPr id="3" name="Подзаголовок 2"/>
          <p:cNvSpPr>
            <a:spLocks noGrp="1"/>
          </p:cNvSpPr>
          <p:nvPr>
            <p:ph type="subTitle" idx="1"/>
          </p:nvPr>
        </p:nvSpPr>
        <p:spPr>
          <a:xfrm>
            <a:off x="4705" y="4941169"/>
            <a:ext cx="9123067" cy="1916831"/>
          </a:xfrm>
        </p:spPr>
        <p:style>
          <a:lnRef idx="1">
            <a:schemeClr val="accent5"/>
          </a:lnRef>
          <a:fillRef idx="3">
            <a:schemeClr val="accent5"/>
          </a:fillRef>
          <a:effectRef idx="2">
            <a:schemeClr val="accent5"/>
          </a:effectRef>
          <a:fontRef idx="minor">
            <a:schemeClr val="lt1"/>
          </a:fontRef>
        </p:style>
        <p:txBody>
          <a:bodyPr/>
          <a:lstStyle/>
          <a:p>
            <a:pPr eaLnBrk="1" hangingPunct="1"/>
            <a:r>
              <a:rPr lang="ru-RU" dirty="0">
                <a:ln w="0"/>
                <a:effectLst>
                  <a:outerShdw blurRad="38100" dist="19050" dir="2700000" algn="tl" rotWithShape="0">
                    <a:schemeClr val="dk1">
                      <a:alpha val="40000"/>
                    </a:schemeClr>
                  </a:outerShdw>
                </a:effectLst>
                <a:latin typeface="Times New Roman" pitchFamily="18" charset="0"/>
                <a:cs typeface="Times New Roman" pitchFamily="18" charset="0"/>
              </a:rPr>
              <a:t>Вуколова Татьяна Сергеевна, </a:t>
            </a:r>
            <a:r>
              <a:rPr lang="en-US" sz="2000" dirty="0">
                <a:ln w="0"/>
                <a:effectLst>
                  <a:outerShdw blurRad="38100" dist="19050" dir="2700000" algn="tl" rotWithShape="0">
                    <a:schemeClr val="dk1">
                      <a:alpha val="40000"/>
                    </a:schemeClr>
                  </a:outerShdw>
                </a:effectLst>
                <a:latin typeface="Times New Roman" pitchFamily="18" charset="0"/>
                <a:cs typeface="Times New Roman" pitchFamily="18" charset="0"/>
              </a:rPr>
              <a:t/>
            </a:r>
            <a:br>
              <a:rPr lang="en-US" sz="2000" dirty="0">
                <a:ln w="0"/>
                <a:effectLst>
                  <a:outerShdw blurRad="38100" dist="19050" dir="2700000" algn="tl" rotWithShape="0">
                    <a:schemeClr val="dk1">
                      <a:alpha val="40000"/>
                    </a:schemeClr>
                  </a:outerShdw>
                </a:effectLst>
                <a:latin typeface="Times New Roman" pitchFamily="18" charset="0"/>
                <a:cs typeface="Times New Roman" pitchFamily="18" charset="0"/>
              </a:rPr>
            </a:br>
            <a:r>
              <a:rPr lang="ru-RU" sz="2000" i="1" dirty="0">
                <a:ln w="0"/>
                <a:effectLst>
                  <a:outerShdw blurRad="38100" dist="19050" dir="2700000" algn="tl" rotWithShape="0">
                    <a:schemeClr val="dk1">
                      <a:alpha val="40000"/>
                    </a:schemeClr>
                  </a:outerShdw>
                </a:effectLst>
                <a:latin typeface="Times New Roman" pitchFamily="18" charset="0"/>
                <a:cs typeface="Times New Roman" pitchFamily="18" charset="0"/>
              </a:rPr>
              <a:t>главный советник отдела по профилактике коррупционных и иных правонарушений главного управления государственной службы</a:t>
            </a:r>
            <a:br>
              <a:rPr lang="ru-RU" sz="2000" i="1" dirty="0">
                <a:ln w="0"/>
                <a:effectLst>
                  <a:outerShdw blurRad="38100" dist="19050" dir="2700000" algn="tl" rotWithShape="0">
                    <a:schemeClr val="dk1">
                      <a:alpha val="40000"/>
                    </a:schemeClr>
                  </a:outerShdw>
                </a:effectLst>
                <a:latin typeface="Times New Roman" pitchFamily="18" charset="0"/>
                <a:cs typeface="Times New Roman" pitchFamily="18" charset="0"/>
              </a:rPr>
            </a:br>
            <a:r>
              <a:rPr lang="ru-RU" sz="2000" i="1" dirty="0">
                <a:ln w="0"/>
                <a:effectLst>
                  <a:outerShdw blurRad="38100" dist="19050" dir="2700000" algn="tl" rotWithShape="0">
                    <a:schemeClr val="dk1">
                      <a:alpha val="40000"/>
                    </a:schemeClr>
                  </a:outerShdw>
                </a:effectLst>
                <a:latin typeface="Times New Roman" pitchFamily="18" charset="0"/>
                <a:cs typeface="Times New Roman" pitchFamily="18" charset="0"/>
              </a:rPr>
              <a:t>и кадров аппарата правительства Тульской области</a:t>
            </a:r>
          </a:p>
          <a:p>
            <a:pPr eaLnBrk="1" hangingPunct="1">
              <a:lnSpc>
                <a:spcPct val="80000"/>
              </a:lnSpc>
            </a:pPr>
            <a:endParaRPr lang="ru-RU" sz="2000" b="1" dirty="0">
              <a:solidFill>
                <a:srgbClr val="898989"/>
              </a:solidFill>
            </a:endParaRPr>
          </a:p>
        </p:txBody>
      </p:sp>
      <p:pic>
        <p:nvPicPr>
          <p:cNvPr id="13" name="Picture 3" descr="Герб обл полный"/>
          <p:cNvPicPr>
            <a:picLocks noChangeAspect="1" noChangeArrowheads="1"/>
          </p:cNvPicPr>
          <p:nvPr/>
        </p:nvPicPr>
        <p:blipFill>
          <a:blip r:embed="rId3" cstate="print"/>
          <a:srcRect/>
          <a:stretch>
            <a:fillRect/>
          </a:stretch>
        </p:blipFill>
        <p:spPr bwMode="auto">
          <a:xfrm>
            <a:off x="180528" y="117400"/>
            <a:ext cx="1583160" cy="2247177"/>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359940562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59" y="1"/>
            <a:ext cx="9034405" cy="523099"/>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ru-RU" sz="2799" b="1" dirty="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Федеральный закон </a:t>
            </a:r>
            <a:r>
              <a:rPr lang="ru-RU" sz="2799" b="1" dirty="0" smtClean="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"О </a:t>
            </a:r>
            <a:r>
              <a:rPr lang="ru-RU" sz="2799" b="1" dirty="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противодействии </a:t>
            </a:r>
            <a:r>
              <a:rPr lang="ru-RU" sz="2799" b="1" dirty="0" smtClean="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коррупции" </a:t>
            </a:r>
            <a:endParaRPr lang="ru-RU" sz="3199" b="1" dirty="0">
              <a:solidFill>
                <a:schemeClr val="bg1"/>
              </a:solidFill>
              <a:effectLst>
                <a:outerShdw blurRad="38100" dist="38100" dir="2700000" algn="tl">
                  <a:srgbClr val="000000">
                    <a:alpha val="43137"/>
                  </a:srgbClr>
                </a:outerShdw>
              </a:effectLst>
            </a:endParaRPr>
          </a:p>
        </p:txBody>
      </p:sp>
      <p:sp>
        <p:nvSpPr>
          <p:cNvPr id="4" name="Прямоугольник 3"/>
          <p:cNvSpPr/>
          <p:nvPr/>
        </p:nvSpPr>
        <p:spPr>
          <a:xfrm>
            <a:off x="107504" y="525331"/>
            <a:ext cx="5569167" cy="6186309"/>
          </a:xfrm>
          <a:prstGeom prst="rect">
            <a:avLst/>
          </a:prstGeom>
          <a:gradFill flip="none" rotWithShape="1">
            <a:gsLst>
              <a:gs pos="9550">
                <a:schemeClr val="accent4">
                  <a:lumMod val="20000"/>
                  <a:lumOff val="80000"/>
                </a:schemeClr>
              </a:gs>
              <a:gs pos="87550">
                <a:schemeClr val="accent1">
                  <a:lumMod val="20000"/>
                  <a:lumOff val="80000"/>
                </a:schemeClr>
              </a:gs>
              <a:gs pos="0">
                <a:schemeClr val="accent1">
                  <a:lumMod val="75000"/>
                </a:schemeClr>
              </a:gs>
              <a:gs pos="50000">
                <a:schemeClr val="accent6">
                  <a:lumMod val="105000"/>
                  <a:satMod val="103000"/>
                  <a:tint val="73000"/>
                </a:schemeClr>
              </a:gs>
              <a:gs pos="100000">
                <a:schemeClr val="accent6">
                  <a:lumMod val="105000"/>
                  <a:satMod val="109000"/>
                  <a:tint val="81000"/>
                </a:schemeClr>
              </a:gs>
            </a:gsLst>
            <a:lin ang="18900000" scaled="1"/>
            <a:tileRect/>
          </a:gradFill>
        </p:spPr>
        <p:style>
          <a:lnRef idx="1">
            <a:schemeClr val="accent6"/>
          </a:lnRef>
          <a:fillRef idx="2">
            <a:schemeClr val="accent6"/>
          </a:fillRef>
          <a:effectRef idx="1">
            <a:schemeClr val="accent6"/>
          </a:effectRef>
          <a:fontRef idx="minor">
            <a:schemeClr val="dk1"/>
          </a:fontRef>
        </p:style>
        <p:txBody>
          <a:bodyPr wrap="square">
            <a:spAutoFit/>
          </a:bodyPr>
          <a:lstStyle/>
          <a:p>
            <a:pPr indent="540277" algn="ctr"/>
            <a:r>
              <a:rPr lang="ru-RU"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Статья 13.3. Обязанность организаций принимать меры по предупреждению коррупции</a:t>
            </a:r>
          </a:p>
          <a:p>
            <a:pPr indent="540277" algn="just"/>
            <a:endPar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indent="540277" algn="just"/>
            <a:r>
              <a:rPr lang="ru-RU" dirty="0" smtClean="0">
                <a:solidFill>
                  <a:schemeClr val="tx1"/>
                </a:solidFill>
                <a:latin typeface="Times New Roman" panose="02020603050405020304" pitchFamily="18" charset="0"/>
                <a:ea typeface="Calibri" panose="020F0502020204030204" pitchFamily="34" charset="0"/>
                <a:cs typeface="Times New Roman" panose="02020603050405020304" pitchFamily="18" charset="0"/>
              </a:rPr>
              <a:t>1</a:t>
            </a:r>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Организации обязаны разрабатывать и принимать меры по предупреждению коррупции.</a:t>
            </a:r>
          </a:p>
          <a:p>
            <a:pPr indent="540277" algn="just"/>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2. Меры по предупреждению коррупции, принимаемые в организации, могут включать:</a:t>
            </a:r>
          </a:p>
          <a:p>
            <a:pPr indent="540277" algn="just"/>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1) определение подразделений или должностных лиц, ответственных за профилактику коррупционных и иных правонарушений;</a:t>
            </a:r>
          </a:p>
          <a:p>
            <a:pPr indent="540277" algn="just">
              <a:tabLst>
                <a:tab pos="447675" algn="l"/>
                <a:tab pos="801688" algn="l"/>
              </a:tabLst>
            </a:pPr>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2) сотрудничество организации с правоохранительными органами;</a:t>
            </a:r>
          </a:p>
          <a:p>
            <a:pPr indent="540277" algn="just"/>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3) разработку и внедрение в практику стандартов и процедур, направленных на обеспечение добросовестной работы организации;</a:t>
            </a:r>
          </a:p>
          <a:p>
            <a:pPr indent="540277" algn="just"/>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4) принятие кодекса этики и служебного поведения работников организации;</a:t>
            </a:r>
          </a:p>
          <a:p>
            <a:pPr indent="540277" algn="just"/>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5) предотвращение и урегулирование конфликта интересов;</a:t>
            </a:r>
          </a:p>
          <a:p>
            <a:pPr indent="540277" algn="just"/>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6) недопущение составления неофициальной отчетности и использования поддельных документов </a:t>
            </a:r>
          </a:p>
          <a:p>
            <a:pPr indent="540277" algn="just"/>
            <a:endPar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5" name="Picture 6" descr="http://www.100book.ru/b956355.jpg">
            <a:hlinkClick r:id="rId2"/>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797713" y="1268760"/>
            <a:ext cx="3237751" cy="47090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6784973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3139" y="604416"/>
            <a:ext cx="8910824"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b="1" dirty="0">
                <a:latin typeface="Times New Roman" panose="02020603050405020304" pitchFamily="18" charset="0"/>
                <a:ea typeface="Calibri" panose="020F0502020204030204" pitchFamily="34" charset="0"/>
              </a:rPr>
              <a:t>        Конфликт интересов </a:t>
            </a:r>
            <a:r>
              <a:rPr lang="ru-RU" dirty="0">
                <a:latin typeface="Times New Roman" panose="02020603050405020304" pitchFamily="18" charset="0"/>
                <a:ea typeface="Calibri" panose="020F0502020204030204" pitchFamily="34" charset="0"/>
              </a:rPr>
              <a:t>- ситуация, при которой личная заинтересованность (прямая или косвенная) должностного лица, влияет или может повлиять на надлежащее, объективное и беспристрастное исполнение им должностных (служебных) обязанностей (осуществление своих полномочий). </a:t>
            </a:r>
            <a:endParaRPr lang="ru-RU" dirty="0"/>
          </a:p>
        </p:txBody>
      </p:sp>
      <p:sp>
        <p:nvSpPr>
          <p:cNvPr id="3" name="Прямоугольник 2"/>
          <p:cNvSpPr/>
          <p:nvPr/>
        </p:nvSpPr>
        <p:spPr>
          <a:xfrm>
            <a:off x="1059" y="1"/>
            <a:ext cx="9034405" cy="523099"/>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ru-RU" sz="2799" b="1" dirty="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Федеральный закон </a:t>
            </a:r>
            <a:r>
              <a:rPr lang="ru-RU" sz="2799" b="1" dirty="0" smtClean="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"О </a:t>
            </a:r>
            <a:r>
              <a:rPr lang="ru-RU" sz="2799" b="1" dirty="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противодействии </a:t>
            </a:r>
            <a:r>
              <a:rPr lang="ru-RU" sz="2799" b="1" dirty="0" smtClean="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коррупции" </a:t>
            </a:r>
            <a:endParaRPr lang="ru-RU" sz="3199" b="1" dirty="0">
              <a:solidFill>
                <a:schemeClr val="bg1"/>
              </a:solidFill>
              <a:effectLst>
                <a:outerShdw blurRad="38100" dist="38100" dir="2700000" algn="tl">
                  <a:srgbClr val="000000">
                    <a:alpha val="43137"/>
                  </a:srgbClr>
                </a:outerShdw>
              </a:effectLst>
            </a:endParaRPr>
          </a:p>
        </p:txBody>
      </p:sp>
      <p:sp>
        <p:nvSpPr>
          <p:cNvPr id="4" name="Прямоугольник 3"/>
          <p:cNvSpPr/>
          <p:nvPr/>
        </p:nvSpPr>
        <p:spPr>
          <a:xfrm>
            <a:off x="103140" y="4149080"/>
            <a:ext cx="8910823" cy="2585323"/>
          </a:xfrm>
          <a:prstGeom prst="rect">
            <a:avLst/>
          </a:prstGeom>
          <a:gradFill flip="none" rotWithShape="1">
            <a:gsLst>
              <a:gs pos="9550">
                <a:schemeClr val="accent4">
                  <a:lumMod val="20000"/>
                  <a:lumOff val="80000"/>
                </a:schemeClr>
              </a:gs>
              <a:gs pos="87550">
                <a:schemeClr val="accent1">
                  <a:lumMod val="20000"/>
                  <a:lumOff val="80000"/>
                </a:schemeClr>
              </a:gs>
              <a:gs pos="0">
                <a:schemeClr val="accent1">
                  <a:lumMod val="75000"/>
                </a:schemeClr>
              </a:gs>
              <a:gs pos="50000">
                <a:schemeClr val="accent6">
                  <a:lumMod val="105000"/>
                  <a:satMod val="103000"/>
                  <a:tint val="73000"/>
                </a:schemeClr>
              </a:gs>
              <a:gs pos="100000">
                <a:schemeClr val="accent6">
                  <a:lumMod val="105000"/>
                  <a:satMod val="109000"/>
                  <a:tint val="81000"/>
                </a:schemeClr>
              </a:gs>
            </a:gsLst>
            <a:lin ang="18900000" scaled="1"/>
            <a:tileRect/>
          </a:gradFill>
        </p:spPr>
        <p:style>
          <a:lnRef idx="1">
            <a:schemeClr val="accent6"/>
          </a:lnRef>
          <a:fillRef idx="2">
            <a:schemeClr val="accent6"/>
          </a:fillRef>
          <a:effectRef idx="1">
            <a:schemeClr val="accent6"/>
          </a:effectRef>
          <a:fontRef idx="minor">
            <a:schemeClr val="dk1"/>
          </a:fontRef>
        </p:style>
        <p:txBody>
          <a:bodyPr wrap="square">
            <a:spAutoFit/>
          </a:bodyPr>
          <a:lstStyle/>
          <a:p>
            <a:pPr indent="540277" algn="just"/>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Под </a:t>
            </a:r>
            <a:r>
              <a:rPr lang="ru-RU"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личной заинтересованностью </a:t>
            </a:r>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понимается возможность получения доходов в виде денег, иного имущества, в том числе имущественных прав, услуг имущественного характера, результатов выполненных работ или каких-либо выгод (преимуществ) данным должностным лицом, и (или) состоящими с ним в </a:t>
            </a:r>
            <a:r>
              <a:rPr lang="ru-RU"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близком родстве или свойстве </a:t>
            </a:r>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лицами (к которым относятся родители, супруги, дети, братья, сестры, а также братья, сестры, родители, дети супругов и супруги детей), а также </a:t>
            </a:r>
            <a:r>
              <a:rPr lang="ru-RU"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гражданами или организациями</a:t>
            </a:r>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с которыми должностное лицо и (или) лица, состоящие с ним в близком родстве или свойстве, </a:t>
            </a:r>
            <a:r>
              <a:rPr lang="ru-RU"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связаны имущественными, корпоративными или иными близкими отношениями</a:t>
            </a:r>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endParaRPr lang="ru-RU"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6" name="Рисунок 5"/>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103139" y="1828263"/>
            <a:ext cx="4629894" cy="2297299"/>
          </a:xfrm>
          <a:prstGeom prst="rect">
            <a:avLst/>
          </a:prstGeom>
        </p:spPr>
      </p:pic>
      <p:pic>
        <p:nvPicPr>
          <p:cNvPr id="7" name="Рисунок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733033" y="1810048"/>
            <a:ext cx="4302431" cy="2315514"/>
          </a:xfrm>
          <a:prstGeom prst="rect">
            <a:avLst/>
          </a:prstGeom>
        </p:spPr>
      </p:pic>
    </p:spTree>
    <p:extLst>
      <p:ext uri="{BB962C8B-B14F-4D97-AF65-F5344CB8AC3E}">
        <p14:creationId xmlns:p14="http://schemas.microsoft.com/office/powerpoint/2010/main" xmlns="" val="8419671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a:spLocks noGrp="1" noChangeArrowheads="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352788B8-F294-498B-BE28-8F51CB03282B}" type="slidenum">
              <a:rPr kumimoji="0" lang="ru-RU" altLang="ru-RU" sz="1400" smtClean="0"/>
              <a:pPr>
                <a:spcBef>
                  <a:spcPct val="0"/>
                </a:spcBef>
                <a:buFontTx/>
                <a:buNone/>
              </a:pPr>
              <a:t>5</a:t>
            </a:fld>
            <a:endParaRPr kumimoji="0" lang="ru-RU" altLang="ru-RU" sz="1400" smtClean="0"/>
          </a:p>
        </p:txBody>
      </p:sp>
      <p:sp>
        <p:nvSpPr>
          <p:cNvPr id="40964" name="Text Box 3"/>
          <p:cNvSpPr txBox="1">
            <a:spLocks noChangeArrowheads="1"/>
          </p:cNvSpPr>
          <p:nvPr/>
        </p:nvSpPr>
        <p:spPr bwMode="auto">
          <a:xfrm>
            <a:off x="25760" y="20648"/>
            <a:ext cx="9118240" cy="954107"/>
          </a:xfrm>
          <a:prstGeom prst="rect">
            <a:avLst/>
          </a:prstGeom>
          <a:ln/>
        </p:spPr>
        <p:style>
          <a:lnRef idx="1">
            <a:schemeClr val="accent5"/>
          </a:lnRef>
          <a:fillRef idx="3">
            <a:schemeClr val="accent5"/>
          </a:fillRef>
          <a:effectRef idx="2">
            <a:schemeClr val="accent5"/>
          </a:effectRef>
          <a:fontRef idx="minor">
            <a:schemeClr val="lt1"/>
          </a:fontRef>
        </p:style>
        <p:txBody>
          <a:bodyPr wrap="square">
            <a:spAutoFit/>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kumimoji="0" lang="ru-RU" altLang="ru-RU" sz="28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Личная заинтересованность,</a:t>
            </a:r>
            <a:r>
              <a:rPr kumimoji="0" lang="en-US" altLang="ru-RU" sz="28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kumimoji="0" lang="ru-RU" altLang="ru-RU" sz="28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eaLnBrk="1" hangingPunct="1">
              <a:spcBef>
                <a:spcPct val="0"/>
              </a:spcBef>
              <a:buFontTx/>
              <a:buNone/>
            </a:pPr>
            <a:r>
              <a:rPr kumimoji="0" lang="ru-RU" altLang="ru-RU" sz="28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корыстная </a:t>
            </a:r>
            <a:r>
              <a:rPr kumimoji="0" lang="ru-RU" altLang="ru-RU"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или иная личная заинтересованность</a:t>
            </a:r>
          </a:p>
        </p:txBody>
      </p:sp>
      <p:sp>
        <p:nvSpPr>
          <p:cNvPr id="40965" name="TextBox 10"/>
          <p:cNvSpPr txBox="1">
            <a:spLocks noChangeArrowheads="1"/>
          </p:cNvSpPr>
          <p:nvPr/>
        </p:nvSpPr>
        <p:spPr bwMode="auto">
          <a:xfrm>
            <a:off x="3779912" y="1077487"/>
            <a:ext cx="5076750" cy="3616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lgn="just">
              <a:spcBef>
                <a:spcPct val="0"/>
              </a:spcBef>
              <a:buNone/>
            </a:pPr>
            <a:r>
              <a:rPr kumimoji="0" lang="ru-RU" altLang="ru-RU" sz="2000" dirty="0" smtClean="0">
                <a:latin typeface="Times New Roman" panose="02020603050405020304" pitchFamily="18" charset="0"/>
                <a:cs typeface="Times New Roman" panose="02020603050405020304" pitchFamily="18" charset="0"/>
              </a:rPr>
              <a:t>Использование </a:t>
            </a:r>
            <a:r>
              <a:rPr kumimoji="0" lang="ru-RU" altLang="ru-RU" sz="2000" dirty="0">
                <a:latin typeface="Times New Roman" panose="02020603050405020304" pitchFamily="18" charset="0"/>
                <a:cs typeface="Times New Roman" panose="02020603050405020304" pitchFamily="18" charset="0"/>
              </a:rPr>
              <a:t>должностным лицом своих служебных  полномочий вопреки  интересам  службы,  если это деяние совершено из корыстной или  иной  </a:t>
            </a:r>
            <a:r>
              <a:rPr kumimoji="0" lang="ru-RU" altLang="ru-RU" sz="2000" b="1" dirty="0">
                <a:latin typeface="Times New Roman" panose="02020603050405020304" pitchFamily="18" charset="0"/>
                <a:cs typeface="Times New Roman" panose="02020603050405020304" pitchFamily="18" charset="0"/>
              </a:rPr>
              <a:t>личной  заинтересованности   </a:t>
            </a:r>
            <a:r>
              <a:rPr kumimoji="0" lang="ru-RU" altLang="ru-RU" sz="2000" dirty="0">
                <a:latin typeface="Times New Roman" panose="02020603050405020304" pitchFamily="18" charset="0"/>
                <a:cs typeface="Times New Roman" panose="02020603050405020304" pitchFamily="18" charset="0"/>
              </a:rPr>
              <a:t>и   повлекло   существенное нарушение  прав  и  законных интересов граждан или организаций либо охраняемых законом интересов общества или </a:t>
            </a:r>
            <a:r>
              <a:rPr kumimoji="0" lang="ru-RU" altLang="ru-RU" sz="2000" dirty="0" smtClean="0">
                <a:latin typeface="Times New Roman" panose="02020603050405020304" pitchFamily="18" charset="0"/>
                <a:cs typeface="Times New Roman" panose="02020603050405020304" pitchFamily="18" charset="0"/>
              </a:rPr>
              <a:t>государства</a:t>
            </a:r>
          </a:p>
          <a:p>
            <a:pPr algn="r">
              <a:spcBef>
                <a:spcPct val="0"/>
              </a:spcBef>
              <a:buNone/>
            </a:pPr>
            <a:r>
              <a:rPr kumimoji="0" lang="ru-RU" altLang="ru-RU" sz="1600" i="1" dirty="0" smtClean="0">
                <a:latin typeface="Times New Roman" panose="02020603050405020304" pitchFamily="18" charset="0"/>
                <a:cs typeface="Times New Roman" panose="02020603050405020304" pitchFamily="18" charset="0"/>
              </a:rPr>
              <a:t>Ст.285</a:t>
            </a:r>
            <a:r>
              <a:rPr kumimoji="0" lang="ru-RU" altLang="ru-RU" sz="1600" i="1" dirty="0">
                <a:latin typeface="Times New Roman" panose="02020603050405020304" pitchFamily="18" charset="0"/>
                <a:cs typeface="Times New Roman" panose="02020603050405020304" pitchFamily="18" charset="0"/>
              </a:rPr>
              <a:t>. </a:t>
            </a:r>
            <a:r>
              <a:rPr kumimoji="0" lang="ru-RU" altLang="ru-RU" sz="1600" i="1" dirty="0" smtClean="0">
                <a:latin typeface="Times New Roman" panose="02020603050405020304" pitchFamily="18" charset="0"/>
                <a:cs typeface="Times New Roman" panose="02020603050405020304" pitchFamily="18" charset="0"/>
              </a:rPr>
              <a:t>Злоупотребление</a:t>
            </a:r>
          </a:p>
          <a:p>
            <a:pPr algn="r">
              <a:spcBef>
                <a:spcPct val="0"/>
              </a:spcBef>
              <a:buNone/>
            </a:pPr>
            <a:r>
              <a:rPr kumimoji="0" lang="ru-RU" altLang="ru-RU" sz="1600" i="1" dirty="0" smtClean="0">
                <a:latin typeface="Times New Roman" panose="02020603050405020304" pitchFamily="18" charset="0"/>
                <a:cs typeface="Times New Roman" panose="02020603050405020304" pitchFamily="18" charset="0"/>
              </a:rPr>
              <a:t>должностными полномочиями  </a:t>
            </a:r>
            <a:endParaRPr kumimoji="0" lang="ru-RU" altLang="ru-RU" sz="1600" i="1" dirty="0">
              <a:latin typeface="Times New Roman" panose="02020603050405020304" pitchFamily="18" charset="0"/>
              <a:cs typeface="Times New Roman" panose="02020603050405020304" pitchFamily="18" charset="0"/>
            </a:endParaRPr>
          </a:p>
          <a:p>
            <a:pPr algn="just" eaLnBrk="1" hangingPunct="1">
              <a:spcBef>
                <a:spcPct val="0"/>
              </a:spcBef>
              <a:buNone/>
            </a:pPr>
            <a:endParaRPr kumimoji="0" lang="ru-RU" altLang="ru-RU" sz="1600" dirty="0" smtClean="0">
              <a:latin typeface="Times New Roman" panose="02020603050405020304" pitchFamily="18" charset="0"/>
              <a:cs typeface="Times New Roman" panose="02020603050405020304" pitchFamily="18" charset="0"/>
            </a:endParaRPr>
          </a:p>
          <a:p>
            <a:pPr algn="just" eaLnBrk="1" hangingPunct="1">
              <a:spcBef>
                <a:spcPct val="0"/>
              </a:spcBef>
              <a:buNone/>
            </a:pPr>
            <a:endParaRPr kumimoji="0" lang="ru-RU" altLang="ru-RU" sz="100" dirty="0">
              <a:latin typeface="Times New Roman" panose="02020603050405020304" pitchFamily="18" charset="0"/>
              <a:cs typeface="Times New Roman" panose="02020603050405020304" pitchFamily="18" charset="0"/>
            </a:endParaRPr>
          </a:p>
        </p:txBody>
      </p:sp>
      <p:cxnSp>
        <p:nvCxnSpPr>
          <p:cNvPr id="4" name="Прямая соединительная линия 3"/>
          <p:cNvCxnSpPr/>
          <p:nvPr/>
        </p:nvCxnSpPr>
        <p:spPr>
          <a:xfrm>
            <a:off x="0" y="954088"/>
            <a:ext cx="79009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Рисунок 1"/>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107504" y="1268760"/>
            <a:ext cx="3923928" cy="262518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3" name="Прямоугольник 2"/>
          <p:cNvSpPr/>
          <p:nvPr/>
        </p:nvSpPr>
        <p:spPr>
          <a:xfrm>
            <a:off x="-17647" y="4923021"/>
            <a:ext cx="9161647" cy="1477328"/>
          </a:xfrm>
          <a:prstGeom prst="rect">
            <a:avLst/>
          </a:prstGeom>
          <a:solidFill>
            <a:schemeClr val="accent2">
              <a:lumMod val="20000"/>
              <a:lumOff val="80000"/>
            </a:schemeClr>
          </a:solidFill>
        </p:spPr>
        <p:txBody>
          <a:bodyPr wrap="square">
            <a:spAutoFit/>
          </a:bodyPr>
          <a:lstStyle/>
          <a:p>
            <a:pPr marL="354013">
              <a:spcBef>
                <a:spcPct val="0"/>
              </a:spcBef>
            </a:pPr>
            <a:r>
              <a:rPr lang="ru-RU" altLang="ru-RU"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наказывается  штрафом  в  размере до восьмидесяти тысяч рублей или  в  размере  заработной  платы  или иного дохода осужденного за период  до шести месяцев, либо лишением права занимать определенные должности или заниматься определенной деятельностью на срок до пяти лет,  либо  арестом  на  срок  от  четырех  до  шести  месяцев, либо лишением свободы на срок до четырех лет.</a:t>
            </a:r>
            <a:endParaRPr lang="en-US" altLang="ru-RU"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7413967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a:spLocks noGrp="1" noChangeArrowheads="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352788B8-F294-498B-BE28-8F51CB03282B}" type="slidenum">
              <a:rPr kumimoji="0" lang="ru-RU" altLang="ru-RU" sz="1400" smtClean="0"/>
              <a:pPr>
                <a:spcBef>
                  <a:spcPct val="0"/>
                </a:spcBef>
                <a:buFontTx/>
                <a:buNone/>
              </a:pPr>
              <a:t>6</a:t>
            </a:fld>
            <a:endParaRPr kumimoji="0" lang="ru-RU" altLang="ru-RU" sz="1400" smtClean="0"/>
          </a:p>
        </p:txBody>
      </p:sp>
      <p:sp>
        <p:nvSpPr>
          <p:cNvPr id="40964" name="Text Box 3"/>
          <p:cNvSpPr txBox="1">
            <a:spLocks noChangeArrowheads="1"/>
          </p:cNvSpPr>
          <p:nvPr/>
        </p:nvSpPr>
        <p:spPr bwMode="auto">
          <a:xfrm>
            <a:off x="25760" y="20648"/>
            <a:ext cx="9118240" cy="954107"/>
          </a:xfrm>
          <a:prstGeom prst="rect">
            <a:avLst/>
          </a:prstGeom>
          <a:ln/>
        </p:spPr>
        <p:style>
          <a:lnRef idx="1">
            <a:schemeClr val="accent5"/>
          </a:lnRef>
          <a:fillRef idx="3">
            <a:schemeClr val="accent5"/>
          </a:fillRef>
          <a:effectRef idx="2">
            <a:schemeClr val="accent5"/>
          </a:effectRef>
          <a:fontRef idx="minor">
            <a:schemeClr val="lt1"/>
          </a:fontRef>
        </p:style>
        <p:txBody>
          <a:bodyPr wrap="square">
            <a:spAutoFit/>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kumimoji="0" lang="ru-RU" altLang="ru-RU" sz="28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Личная заинтересованность,</a:t>
            </a:r>
            <a:r>
              <a:rPr kumimoji="0" lang="en-US" altLang="ru-RU" sz="28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kumimoji="0" lang="ru-RU" altLang="ru-RU" sz="28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eaLnBrk="1" hangingPunct="1">
              <a:spcBef>
                <a:spcPct val="0"/>
              </a:spcBef>
              <a:buFontTx/>
              <a:buNone/>
            </a:pPr>
            <a:r>
              <a:rPr kumimoji="0" lang="ru-RU" altLang="ru-RU" sz="28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корыстная </a:t>
            </a:r>
            <a:r>
              <a:rPr kumimoji="0" lang="ru-RU" altLang="ru-RU"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или иная личная заинтересованность</a:t>
            </a:r>
          </a:p>
        </p:txBody>
      </p:sp>
      <p:cxnSp>
        <p:nvCxnSpPr>
          <p:cNvPr id="4" name="Прямая соединительная линия 3"/>
          <p:cNvCxnSpPr/>
          <p:nvPr/>
        </p:nvCxnSpPr>
        <p:spPr>
          <a:xfrm>
            <a:off x="0" y="954088"/>
            <a:ext cx="79009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10"/>
          <p:cNvSpPr txBox="1">
            <a:spLocks noChangeArrowheads="1"/>
          </p:cNvSpPr>
          <p:nvPr/>
        </p:nvSpPr>
        <p:spPr bwMode="auto">
          <a:xfrm>
            <a:off x="107504" y="1139435"/>
            <a:ext cx="8928992" cy="5209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lgn="just" eaLnBrk="1" hangingPunct="1">
              <a:lnSpc>
                <a:spcPts val="2100"/>
              </a:lnSpc>
              <a:spcBef>
                <a:spcPct val="0"/>
              </a:spcBef>
              <a:buFontTx/>
              <a:buNone/>
            </a:pPr>
            <a:r>
              <a:rPr kumimoji="0" lang="ru-RU" altLang="ru-RU" sz="2400" b="1" dirty="0" smtClean="0">
                <a:latin typeface="Times New Roman" panose="02020603050405020304" pitchFamily="18" charset="0"/>
                <a:cs typeface="Times New Roman" panose="02020603050405020304" pitchFamily="18" charset="0"/>
              </a:rPr>
              <a:t>Корыстная заинтересованность </a:t>
            </a:r>
            <a:r>
              <a:rPr kumimoji="0" lang="ru-RU" altLang="ru-RU" sz="2400" dirty="0" smtClean="0">
                <a:latin typeface="Times New Roman" panose="02020603050405020304" pitchFamily="18" charset="0"/>
                <a:cs typeface="Times New Roman" panose="02020603050405020304" pitchFamily="18" charset="0"/>
              </a:rPr>
              <a:t>– стремление должностного лица путем совершения неправомерных действий получить для себя или других лиц выгоду имущественного характера, не связанную с незаконным безвозмездным обращением имущества в свою пользу или пользу других лиц (например, незаконное получение льгот, кредита, освобождение от каких-либо имущественных затрат, возврата имущества, погашения долга, оплаты услуг, уплаты налогов и т.п.); </a:t>
            </a:r>
          </a:p>
          <a:p>
            <a:pPr algn="just" eaLnBrk="1" hangingPunct="1">
              <a:lnSpc>
                <a:spcPts val="2100"/>
              </a:lnSpc>
              <a:spcBef>
                <a:spcPct val="0"/>
              </a:spcBef>
              <a:buFontTx/>
              <a:buNone/>
            </a:pPr>
            <a:endParaRPr kumimoji="0" lang="ru-RU" altLang="ru-RU" sz="2400" dirty="0" smtClean="0">
              <a:latin typeface="Times New Roman" panose="02020603050405020304" pitchFamily="18" charset="0"/>
              <a:cs typeface="Times New Roman" panose="02020603050405020304" pitchFamily="18" charset="0"/>
            </a:endParaRPr>
          </a:p>
          <a:p>
            <a:pPr algn="just">
              <a:lnSpc>
                <a:spcPts val="2100"/>
              </a:lnSpc>
              <a:spcBef>
                <a:spcPct val="0"/>
              </a:spcBef>
              <a:buNone/>
            </a:pPr>
            <a:r>
              <a:rPr kumimoji="0" lang="ru-RU" altLang="ru-RU" sz="2400" b="1" dirty="0" smtClean="0">
                <a:latin typeface="Times New Roman" panose="02020603050405020304" pitchFamily="18" charset="0"/>
                <a:cs typeface="Times New Roman" panose="02020603050405020304" pitchFamily="18" charset="0"/>
              </a:rPr>
              <a:t>Иная личная заинтересованность </a:t>
            </a:r>
            <a:r>
              <a:rPr kumimoji="0" lang="ru-RU" altLang="ru-RU" sz="2400" dirty="0" smtClean="0">
                <a:latin typeface="Times New Roman" panose="02020603050405020304" pitchFamily="18" charset="0"/>
                <a:cs typeface="Times New Roman" panose="02020603050405020304" pitchFamily="18" charset="0"/>
              </a:rPr>
              <a:t>– стремление должностного лица извлечь выгоду неимущественного характера, обусловленное такими побуждениями, как карьеризм, семейственность, желание приукрасить действительное положение, получить взаимную услугу, заручиться поддержкой в решении какого-либо вопроса, скрыть свою некомпетентность.</a:t>
            </a:r>
            <a:r>
              <a:rPr kumimoji="0" lang="ru-RU" altLang="ru-RU" sz="2400" b="1" dirty="0">
                <a:latin typeface="Times New Roman" panose="02020603050405020304" pitchFamily="18" charset="0"/>
                <a:cs typeface="Times New Roman" panose="02020603050405020304" pitchFamily="18" charset="0"/>
              </a:rPr>
              <a:t> </a:t>
            </a:r>
            <a:endParaRPr kumimoji="0" lang="ru-RU" altLang="ru-RU" sz="2400" b="1" dirty="0" smtClean="0">
              <a:latin typeface="Times New Roman" panose="02020603050405020304" pitchFamily="18" charset="0"/>
              <a:cs typeface="Times New Roman" panose="02020603050405020304" pitchFamily="18" charset="0"/>
            </a:endParaRPr>
          </a:p>
          <a:p>
            <a:pPr algn="just">
              <a:lnSpc>
                <a:spcPts val="2100"/>
              </a:lnSpc>
              <a:spcBef>
                <a:spcPct val="0"/>
              </a:spcBef>
              <a:buNone/>
            </a:pPr>
            <a:endParaRPr kumimoji="0" lang="ru-RU" altLang="ru-RU" sz="2400" b="1" dirty="0">
              <a:latin typeface="Times New Roman" panose="02020603050405020304" pitchFamily="18" charset="0"/>
              <a:cs typeface="Times New Roman" panose="02020603050405020304" pitchFamily="18" charset="0"/>
            </a:endParaRPr>
          </a:p>
          <a:p>
            <a:pPr algn="r">
              <a:lnSpc>
                <a:spcPts val="2100"/>
              </a:lnSpc>
              <a:spcBef>
                <a:spcPct val="0"/>
              </a:spcBef>
              <a:buNone/>
            </a:pPr>
            <a:r>
              <a:rPr kumimoji="0" lang="ru-RU" altLang="ru-RU" sz="1600" b="1" dirty="0" smtClean="0">
                <a:latin typeface="Times New Roman" panose="02020603050405020304" pitchFamily="18" charset="0"/>
                <a:cs typeface="Times New Roman" panose="02020603050405020304" pitchFamily="18" charset="0"/>
              </a:rPr>
              <a:t>Постановление </a:t>
            </a:r>
            <a:r>
              <a:rPr kumimoji="0" lang="ru-RU" altLang="ru-RU" sz="1600" b="1" dirty="0">
                <a:latin typeface="Times New Roman" panose="02020603050405020304" pitchFamily="18" charset="0"/>
                <a:cs typeface="Times New Roman" panose="02020603050405020304" pitchFamily="18" charset="0"/>
              </a:rPr>
              <a:t>Пленума Верховного Суда РФ от 16.10.2009 № </a:t>
            </a:r>
            <a:r>
              <a:rPr kumimoji="0" lang="ru-RU" altLang="ru-RU" sz="1600" b="1" dirty="0" smtClean="0">
                <a:latin typeface="Times New Roman" panose="02020603050405020304" pitchFamily="18" charset="0"/>
                <a:cs typeface="Times New Roman" panose="02020603050405020304" pitchFamily="18" charset="0"/>
              </a:rPr>
              <a:t>19</a:t>
            </a:r>
          </a:p>
          <a:p>
            <a:pPr algn="r">
              <a:lnSpc>
                <a:spcPts val="2100"/>
              </a:lnSpc>
              <a:spcBef>
                <a:spcPct val="0"/>
              </a:spcBef>
              <a:buNone/>
            </a:pPr>
            <a:r>
              <a:rPr kumimoji="0" lang="ru-RU" altLang="ru-RU" sz="1600" b="1" dirty="0" smtClean="0">
                <a:latin typeface="Times New Roman" panose="02020603050405020304" pitchFamily="18" charset="0"/>
                <a:cs typeface="Times New Roman" panose="02020603050405020304" pitchFamily="18" charset="0"/>
              </a:rPr>
              <a:t> "О </a:t>
            </a:r>
            <a:r>
              <a:rPr kumimoji="0" lang="ru-RU" altLang="ru-RU" sz="1600" b="1" dirty="0">
                <a:latin typeface="Times New Roman" panose="02020603050405020304" pitchFamily="18" charset="0"/>
                <a:cs typeface="Times New Roman" panose="02020603050405020304" pitchFamily="18" charset="0"/>
              </a:rPr>
              <a:t>судебной практике по делам о злоупотреблении должностными </a:t>
            </a:r>
            <a:endParaRPr kumimoji="0" lang="ru-RU" altLang="ru-RU" sz="1600" b="1" dirty="0" smtClean="0">
              <a:latin typeface="Times New Roman" panose="02020603050405020304" pitchFamily="18" charset="0"/>
              <a:cs typeface="Times New Roman" panose="02020603050405020304" pitchFamily="18" charset="0"/>
            </a:endParaRPr>
          </a:p>
          <a:p>
            <a:pPr algn="r">
              <a:lnSpc>
                <a:spcPts val="2100"/>
              </a:lnSpc>
              <a:spcBef>
                <a:spcPct val="0"/>
              </a:spcBef>
              <a:buNone/>
            </a:pPr>
            <a:r>
              <a:rPr kumimoji="0" lang="ru-RU" altLang="ru-RU" sz="1600" b="1" dirty="0" smtClean="0">
                <a:latin typeface="Times New Roman" panose="02020603050405020304" pitchFamily="18" charset="0"/>
                <a:cs typeface="Times New Roman" panose="02020603050405020304" pitchFamily="18" charset="0"/>
              </a:rPr>
              <a:t>полномочиями </a:t>
            </a:r>
            <a:r>
              <a:rPr kumimoji="0" lang="ru-RU" altLang="ru-RU" sz="1600" b="1" dirty="0">
                <a:latin typeface="Times New Roman" panose="02020603050405020304" pitchFamily="18" charset="0"/>
                <a:cs typeface="Times New Roman" panose="02020603050405020304" pitchFamily="18" charset="0"/>
              </a:rPr>
              <a:t>и о превышении должностных </a:t>
            </a:r>
            <a:r>
              <a:rPr kumimoji="0" lang="ru-RU" altLang="ru-RU" sz="1600" b="1" dirty="0" smtClean="0">
                <a:latin typeface="Times New Roman" panose="02020603050405020304" pitchFamily="18" charset="0"/>
                <a:cs typeface="Times New Roman" panose="02020603050405020304" pitchFamily="18" charset="0"/>
              </a:rPr>
              <a:t>полномочий"</a:t>
            </a:r>
            <a:endParaRPr kumimoji="0" lang="ru-RU" alt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1472676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3995"/>
            <a:ext cx="9135887" cy="836712"/>
          </a:xfrm>
        </p:spPr>
        <p:style>
          <a:lnRef idx="1">
            <a:schemeClr val="accent5"/>
          </a:lnRef>
          <a:fillRef idx="3">
            <a:schemeClr val="accent5"/>
          </a:fillRef>
          <a:effectRef idx="2">
            <a:schemeClr val="accent5"/>
          </a:effectRef>
          <a:fontRef idx="minor">
            <a:schemeClr val="lt1"/>
          </a:fontRef>
        </p:style>
        <p:txBody>
          <a:bodyPr>
            <a:noAutofit/>
          </a:bodyPr>
          <a:lstStyle/>
          <a:p>
            <a:pPr algn="ctr"/>
            <a:r>
              <a:rPr lang="ru-RU" sz="2800" b="1" dirty="0" smtClean="0">
                <a:latin typeface="Times New Roman" panose="02020603050405020304" pitchFamily="18" charset="0"/>
                <a:cs typeface="Times New Roman" panose="02020603050405020304" pitchFamily="18" charset="0"/>
              </a:rPr>
              <a:t/>
            </a:r>
            <a:br>
              <a:rPr lang="ru-RU" sz="2800" b="1"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Федеральный </a:t>
            </a:r>
            <a:r>
              <a:rPr lang="ru-RU" sz="2800" b="1" dirty="0">
                <a:latin typeface="Times New Roman" panose="02020603050405020304" pitchFamily="18" charset="0"/>
                <a:cs typeface="Times New Roman" panose="02020603050405020304" pitchFamily="18" charset="0"/>
              </a:rPr>
              <a:t>закон от 29.12.2012 </a:t>
            </a:r>
            <a:r>
              <a:rPr lang="ru-RU" sz="2800" b="1" dirty="0" smtClean="0">
                <a:latin typeface="Times New Roman" panose="02020603050405020304" pitchFamily="18" charset="0"/>
                <a:cs typeface="Times New Roman" panose="02020603050405020304" pitchFamily="18" charset="0"/>
              </a:rPr>
              <a:t>№ </a:t>
            </a:r>
            <a:r>
              <a:rPr lang="ru-RU" sz="2800" b="1" dirty="0">
                <a:latin typeface="Times New Roman" panose="02020603050405020304" pitchFamily="18" charset="0"/>
                <a:cs typeface="Times New Roman" panose="02020603050405020304" pitchFamily="18" charset="0"/>
              </a:rPr>
              <a:t>273-ФЗ</a:t>
            </a:r>
            <a:br>
              <a:rPr lang="ru-RU" sz="2800" b="1" dirty="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"Об </a:t>
            </a:r>
            <a:r>
              <a:rPr lang="ru-RU" sz="2800" b="1" dirty="0">
                <a:latin typeface="Times New Roman" panose="02020603050405020304" pitchFamily="18" charset="0"/>
                <a:cs typeface="Times New Roman" panose="02020603050405020304" pitchFamily="18" charset="0"/>
              </a:rPr>
              <a:t>образовании в Российской </a:t>
            </a:r>
            <a:r>
              <a:rPr lang="ru-RU" sz="2800" b="1" dirty="0" smtClean="0">
                <a:latin typeface="Times New Roman" panose="02020603050405020304" pitchFamily="18" charset="0"/>
                <a:cs typeface="Times New Roman" panose="02020603050405020304" pitchFamily="18" charset="0"/>
              </a:rPr>
              <a:t>Федерации"</a:t>
            </a:r>
            <a:r>
              <a:rPr lang="ru-RU" sz="2800" b="1" dirty="0">
                <a:latin typeface="Times New Roman" panose="02020603050405020304" pitchFamily="18" charset="0"/>
                <a:cs typeface="Times New Roman" panose="02020603050405020304" pitchFamily="18" charset="0"/>
              </a:rPr>
              <a:t/>
            </a:r>
            <a:br>
              <a:rPr lang="ru-RU" sz="2800" b="1" dirty="0">
                <a:latin typeface="Times New Roman" panose="02020603050405020304" pitchFamily="18" charset="0"/>
                <a:cs typeface="Times New Roman" panose="02020603050405020304" pitchFamily="18" charset="0"/>
              </a:rPr>
            </a:br>
            <a:endParaRPr lang="ru-RU" sz="28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15516" y="3861048"/>
            <a:ext cx="5976664" cy="2448272"/>
          </a:xfrm>
          <a:solidFill>
            <a:schemeClr val="accent2">
              <a:lumMod val="60000"/>
              <a:lumOff val="40000"/>
            </a:schemeClr>
          </a:solidFill>
        </p:spPr>
        <p:txBody>
          <a:bodyPr>
            <a:normAutofit/>
          </a:bodyPr>
          <a:lstStyle/>
          <a:p>
            <a:pPr marL="0" indent="0" algn="just">
              <a:lnSpc>
                <a:spcPts val="2300"/>
              </a:lnSpc>
              <a:buNone/>
            </a:pPr>
            <a:r>
              <a:rPr lang="ru-RU" sz="2400" dirty="0" smtClean="0">
                <a:latin typeface="Times New Roman" panose="02020603050405020304" pitchFamily="18" charset="0"/>
              </a:rPr>
              <a:t>и которая влияет или может повлиять на надлежащее исполнение педагогическим работником профессиональных обязан-</a:t>
            </a:r>
            <a:r>
              <a:rPr lang="ru-RU" sz="2400" dirty="0" err="1" smtClean="0">
                <a:latin typeface="Times New Roman" panose="02020603050405020304" pitchFamily="18" charset="0"/>
              </a:rPr>
              <a:t>ностей</a:t>
            </a:r>
            <a:r>
              <a:rPr lang="ru-RU" sz="2400" dirty="0" smtClean="0">
                <a:latin typeface="Times New Roman" panose="02020603050405020304" pitchFamily="18" charset="0"/>
              </a:rPr>
              <a:t> вследствие противоречия между его личной заинтересованностью и интересами обучающегося, родителей (законных представителей) несовершеннолетних обучающихся.</a:t>
            </a:r>
            <a:endParaRPr lang="ru-RU" sz="2400"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6228184" y="3645024"/>
            <a:ext cx="2880320" cy="2880320"/>
          </a:xfrm>
          <a:prstGeom prst="ellipse">
            <a:avLst/>
          </a:prstGeom>
          <a:ln>
            <a:noFill/>
          </a:ln>
          <a:effectLst>
            <a:softEdge rad="112500"/>
          </a:effectLst>
        </p:spPr>
      </p:pic>
      <p:pic>
        <p:nvPicPr>
          <p:cNvPr id="5" name="Рисунок 4"/>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107504" y="980728"/>
            <a:ext cx="3240360" cy="2157698"/>
          </a:xfrm>
          <a:prstGeom prst="ellipse">
            <a:avLst/>
          </a:prstGeom>
          <a:ln>
            <a:noFill/>
          </a:ln>
          <a:effectLst>
            <a:softEdge rad="112500"/>
          </a:effectLst>
        </p:spPr>
      </p:pic>
      <p:sp>
        <p:nvSpPr>
          <p:cNvPr id="6" name="Прямоугольник 5"/>
          <p:cNvSpPr/>
          <p:nvPr/>
        </p:nvSpPr>
        <p:spPr>
          <a:xfrm>
            <a:off x="3419872" y="980728"/>
            <a:ext cx="5544616" cy="235814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lnSpc>
                <a:spcPts val="2200"/>
              </a:lnSpc>
            </a:pPr>
            <a:r>
              <a:rPr lang="ru-RU" sz="2400" b="1" dirty="0">
                <a:latin typeface="Times New Roman" panose="02020603050405020304" pitchFamily="18" charset="0"/>
              </a:rPr>
              <a:t>Конфликт интересов педагогического работника </a:t>
            </a:r>
            <a:r>
              <a:rPr lang="ru-RU" sz="2400" dirty="0" smtClean="0">
                <a:latin typeface="Times New Roman" panose="02020603050405020304" pitchFamily="18" charset="0"/>
              </a:rPr>
              <a:t>– ситуация</a:t>
            </a:r>
            <a:r>
              <a:rPr lang="ru-RU" sz="2400" dirty="0">
                <a:latin typeface="Times New Roman" panose="02020603050405020304" pitchFamily="18" charset="0"/>
              </a:rPr>
              <a:t>, при которой у педагогического работника при осуществлении им профессиональной деятельности возникает личная заинтересованность в получении материальной выгоды или иного преимущества </a:t>
            </a:r>
            <a:endParaRPr lang="ru-RU" sz="2400" dirty="0"/>
          </a:p>
        </p:txBody>
      </p:sp>
      <p:sp>
        <p:nvSpPr>
          <p:cNvPr id="7" name="Номер слайда 6"/>
          <p:cNvSpPr>
            <a:spLocks noGrp="1"/>
          </p:cNvSpPr>
          <p:nvPr>
            <p:ph type="sldNum" sz="quarter" idx="12"/>
          </p:nvPr>
        </p:nvSpPr>
        <p:spPr/>
        <p:txBody>
          <a:bodyPr/>
          <a:lstStyle/>
          <a:p>
            <a:fld id="{AC0009A2-AED9-42BB-9833-2905D403D773}" type="slidenum">
              <a:rPr lang="ru-RU" smtClean="0"/>
              <a:pPr/>
              <a:t>7</a:t>
            </a:fld>
            <a:endParaRPr lang="ru-RU"/>
          </a:p>
        </p:txBody>
      </p:sp>
    </p:spTree>
    <p:extLst>
      <p:ext uri="{BB962C8B-B14F-4D97-AF65-F5344CB8AC3E}">
        <p14:creationId xmlns:p14="http://schemas.microsoft.com/office/powerpoint/2010/main" xmlns="" val="7570716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80728"/>
          </a:xfrm>
        </p:spPr>
        <p:style>
          <a:lnRef idx="1">
            <a:schemeClr val="accent5"/>
          </a:lnRef>
          <a:fillRef idx="3">
            <a:schemeClr val="accent5"/>
          </a:fillRef>
          <a:effectRef idx="2">
            <a:schemeClr val="accent5"/>
          </a:effectRef>
          <a:fontRef idx="minor">
            <a:schemeClr val="lt1"/>
          </a:fontRef>
        </p:style>
        <p:txBody>
          <a:bodyPr>
            <a:normAutofit fontScale="90000"/>
          </a:bodyPr>
          <a:lstStyle/>
          <a:p>
            <a:pPr algn="ctr"/>
            <a:r>
              <a:rPr lang="ru-RU" sz="39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Федеральный закон от </a:t>
            </a:r>
            <a:r>
              <a:rPr lang="ru-RU" sz="39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12.01.1996 №7-ФЗ "О </a:t>
            </a:r>
            <a:r>
              <a:rPr lang="ru-RU" sz="39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некоммерческих </a:t>
            </a:r>
            <a:r>
              <a:rPr lang="ru-RU" sz="39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организациях"</a:t>
            </a:r>
            <a:endParaRPr lang="ru-RU" sz="39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90465" y="2499479"/>
            <a:ext cx="5616624" cy="4241890"/>
          </a:xfrm>
          <a:solidFill>
            <a:schemeClr val="accent4">
              <a:lumMod val="20000"/>
              <a:lumOff val="80000"/>
            </a:schemeClr>
          </a:solidFill>
        </p:spPr>
        <p:txBody>
          <a:bodyPr>
            <a:noAutofit/>
          </a:bodyPr>
          <a:lstStyle/>
          <a:p>
            <a:pPr marL="0" indent="0" algn="just">
              <a:lnSpc>
                <a:spcPts val="2300"/>
              </a:lnSpc>
              <a:buNone/>
            </a:pPr>
            <a:r>
              <a:rPr lang="ru-RU" sz="2300" b="1" dirty="0" smtClean="0">
                <a:latin typeface="Times New Roman" panose="02020603050405020304" pitchFamily="18" charset="0"/>
                <a:cs typeface="Times New Roman" panose="02020603050405020304" pitchFamily="18" charset="0"/>
              </a:rPr>
              <a:t>Заинтересованными </a:t>
            </a:r>
            <a:r>
              <a:rPr lang="ru-RU" sz="2300" b="1" dirty="0">
                <a:latin typeface="Times New Roman" panose="02020603050405020304" pitchFamily="18" charset="0"/>
                <a:cs typeface="Times New Roman" panose="02020603050405020304" pitchFamily="18" charset="0"/>
              </a:rPr>
              <a:t>лицами </a:t>
            </a:r>
            <a:r>
              <a:rPr lang="ru-RU" sz="2300" dirty="0">
                <a:latin typeface="Times New Roman" panose="02020603050405020304" pitchFamily="18" charset="0"/>
                <a:cs typeface="Times New Roman" panose="02020603050405020304" pitchFamily="18" charset="0"/>
              </a:rPr>
              <a:t>признаются </a:t>
            </a:r>
            <a:r>
              <a:rPr lang="ru-RU" sz="2300" b="1" dirty="0">
                <a:latin typeface="Times New Roman" panose="02020603050405020304" pitchFamily="18" charset="0"/>
                <a:cs typeface="Times New Roman" panose="02020603050405020304" pitchFamily="18" charset="0"/>
              </a:rPr>
              <a:t>руководитель (заместитель </a:t>
            </a:r>
            <a:r>
              <a:rPr lang="ru-RU" sz="2300" b="1" dirty="0" smtClean="0">
                <a:latin typeface="Times New Roman" panose="02020603050405020304" pitchFamily="18" charset="0"/>
                <a:cs typeface="Times New Roman" panose="02020603050405020304" pitchFamily="18" charset="0"/>
              </a:rPr>
              <a:t>руководи-теля</a:t>
            </a:r>
            <a:r>
              <a:rPr lang="ru-RU" sz="2300" b="1" dirty="0">
                <a:latin typeface="Times New Roman" panose="02020603050405020304" pitchFamily="18" charset="0"/>
                <a:cs typeface="Times New Roman" panose="02020603050405020304" pitchFamily="18" charset="0"/>
              </a:rPr>
              <a:t>)</a:t>
            </a:r>
            <a:r>
              <a:rPr lang="ru-RU" sz="2300" dirty="0">
                <a:latin typeface="Times New Roman" panose="02020603050405020304" pitchFamily="18" charset="0"/>
                <a:cs typeface="Times New Roman" panose="02020603050405020304" pitchFamily="18" charset="0"/>
              </a:rPr>
              <a:t> некоммерческой организации, а также </a:t>
            </a:r>
            <a:r>
              <a:rPr lang="ru-RU" sz="2300" b="1" dirty="0">
                <a:latin typeface="Times New Roman" panose="02020603050405020304" pitchFamily="18" charset="0"/>
                <a:cs typeface="Times New Roman" panose="02020603050405020304" pitchFamily="18" charset="0"/>
              </a:rPr>
              <a:t>лицо, входящее в состав органов управления некоммерческой </a:t>
            </a:r>
            <a:r>
              <a:rPr lang="ru-RU" sz="2300" b="1" dirty="0" err="1" smtClean="0">
                <a:latin typeface="Times New Roman" panose="02020603050405020304" pitchFamily="18" charset="0"/>
                <a:cs typeface="Times New Roman" panose="02020603050405020304" pitchFamily="18" charset="0"/>
              </a:rPr>
              <a:t>организа-цией</a:t>
            </a:r>
            <a:r>
              <a:rPr lang="ru-RU" sz="2300" dirty="0" smtClean="0">
                <a:latin typeface="Times New Roman" panose="02020603050405020304" pitchFamily="18" charset="0"/>
                <a:cs typeface="Times New Roman" panose="02020603050405020304" pitchFamily="18" charset="0"/>
              </a:rPr>
              <a:t> </a:t>
            </a:r>
            <a:r>
              <a:rPr lang="ru-RU" sz="2300" dirty="0">
                <a:latin typeface="Times New Roman" panose="02020603050405020304" pitchFamily="18" charset="0"/>
                <a:cs typeface="Times New Roman" panose="02020603050405020304" pitchFamily="18" charset="0"/>
              </a:rPr>
              <a:t>или органов надзора за ее деятельностью, если указанные лица состоят с этими организациями или гражданами в трудовых отношениях, являются участниками, кредиторами этих организаций либо состоят с этими гражданами в близких родственных отношениях или являются кредиторами этих граждан. </a:t>
            </a:r>
            <a:endParaRPr lang="ru-RU" sz="2300" dirty="0" smtClean="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rot="19234266">
            <a:off x="5638254" y="2255673"/>
            <a:ext cx="3986478" cy="3933388"/>
          </a:xfrm>
          <a:prstGeom prst="ellipse">
            <a:avLst/>
          </a:prstGeom>
          <a:ln>
            <a:noFill/>
          </a:ln>
          <a:effectLst>
            <a:softEdge rad="112500"/>
          </a:effectLst>
        </p:spPr>
      </p:pic>
      <p:sp>
        <p:nvSpPr>
          <p:cNvPr id="5" name="Прямоугольник 4"/>
          <p:cNvSpPr/>
          <p:nvPr/>
        </p:nvSpPr>
        <p:spPr>
          <a:xfrm>
            <a:off x="216024" y="1052736"/>
            <a:ext cx="8748464" cy="1374735"/>
          </a:xfrm>
          <a:prstGeom prst="rect">
            <a:avLst/>
          </a:prstGeom>
          <a:solidFill>
            <a:schemeClr val="bg2">
              <a:lumMod val="90000"/>
            </a:schemeClr>
          </a:solidFill>
        </p:spPr>
        <p:txBody>
          <a:bodyPr wrap="square">
            <a:spAutoFit/>
          </a:bodyPr>
          <a:lstStyle/>
          <a:p>
            <a:pPr algn="just">
              <a:lnSpc>
                <a:spcPts val="2400"/>
              </a:lnSpc>
            </a:pPr>
            <a:r>
              <a:rPr lang="ru-RU" sz="2400" dirty="0" smtClean="0">
                <a:latin typeface="Times New Roman" panose="02020603050405020304" pitchFamily="18" charset="0"/>
                <a:cs typeface="Times New Roman" panose="02020603050405020304" pitchFamily="18" charset="0"/>
              </a:rPr>
              <a:t>З</a:t>
            </a:r>
            <a:r>
              <a:rPr lang="ru-RU" sz="2400" b="1" dirty="0" smtClean="0">
                <a:latin typeface="Times New Roman" panose="02020603050405020304" pitchFamily="18" charset="0"/>
                <a:cs typeface="Times New Roman" panose="02020603050405020304" pitchFamily="18" charset="0"/>
              </a:rPr>
              <a:t>аинтересованность</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в совершении некоммерческой организацией тех или иных действий, в том числе в совершении сделок, влечет за собой конфликт интересов заинтересованных лиц и некоммерческой организации. </a:t>
            </a:r>
          </a:p>
        </p:txBody>
      </p:sp>
      <p:sp>
        <p:nvSpPr>
          <p:cNvPr id="6" name="Номер слайда 5"/>
          <p:cNvSpPr>
            <a:spLocks noGrp="1"/>
          </p:cNvSpPr>
          <p:nvPr>
            <p:ph type="sldNum" sz="quarter" idx="12"/>
          </p:nvPr>
        </p:nvSpPr>
        <p:spPr/>
        <p:txBody>
          <a:bodyPr/>
          <a:lstStyle/>
          <a:p>
            <a:fld id="{AC0009A2-AED9-42BB-9833-2905D403D773}" type="slidenum">
              <a:rPr lang="ru-RU" smtClean="0"/>
              <a:pPr/>
              <a:t>8</a:t>
            </a:fld>
            <a:endParaRPr lang="ru-RU"/>
          </a:p>
        </p:txBody>
      </p:sp>
    </p:spTree>
    <p:extLst>
      <p:ext uri="{BB962C8B-B14F-4D97-AF65-F5344CB8AC3E}">
        <p14:creationId xmlns:p14="http://schemas.microsoft.com/office/powerpoint/2010/main" xmlns="" val="40486598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stretch>
            <a:fillRect/>
          </a:stretch>
        </p:blipFill>
        <p:spPr>
          <a:xfrm>
            <a:off x="1434850" y="1410349"/>
            <a:ext cx="664153" cy="722757"/>
          </a:xfrm>
          <a:prstGeom prst="rect">
            <a:avLst/>
          </a:prstGeom>
        </p:spPr>
      </p:pic>
      <p:pic>
        <p:nvPicPr>
          <p:cNvPr id="3" name="Рисунок 2"/>
          <p:cNvPicPr>
            <a:picLocks noChangeAspect="1"/>
          </p:cNvPicPr>
          <p:nvPr/>
        </p:nvPicPr>
        <p:blipFill>
          <a:blip r:embed="rId3" cstate="email"/>
          <a:stretch>
            <a:fillRect/>
          </a:stretch>
        </p:blipFill>
        <p:spPr>
          <a:xfrm>
            <a:off x="14732" y="2535505"/>
            <a:ext cx="2840235" cy="3727075"/>
          </a:xfrm>
          <a:prstGeom prst="rect">
            <a:avLst/>
          </a:prstGeom>
        </p:spPr>
      </p:pic>
      <p:sp>
        <p:nvSpPr>
          <p:cNvPr id="4" name="Прямоугольник 3"/>
          <p:cNvSpPr/>
          <p:nvPr/>
        </p:nvSpPr>
        <p:spPr>
          <a:xfrm>
            <a:off x="36219" y="2535505"/>
            <a:ext cx="203153" cy="1777589"/>
          </a:xfrm>
          <a:prstGeom prst="rect">
            <a:avLst/>
          </a:prstGeom>
          <a:solidFill>
            <a:srgbClr val="FFC705"/>
          </a:solidFill>
        </p:spPr>
        <p:txBody>
          <a:bodyPr vert="vert270" lIns="0" tIns="0" rIns="0" bIns="0">
            <a:noAutofit/>
          </a:bodyPr>
          <a:lstStyle/>
          <a:p>
            <a:r>
              <a:rPr lang="ru" sz="1200" dirty="0">
                <a:solidFill>
                  <a:srgbClr val="FFFFFF"/>
                </a:solidFill>
                <a:latin typeface="MS Reference Sans Serif"/>
              </a:rPr>
              <a:t>Конфликт интересов</a:t>
            </a:r>
          </a:p>
        </p:txBody>
      </p:sp>
      <p:sp>
        <p:nvSpPr>
          <p:cNvPr id="5" name="Прямоугольник 4"/>
          <p:cNvSpPr/>
          <p:nvPr/>
        </p:nvSpPr>
        <p:spPr>
          <a:xfrm>
            <a:off x="387830" y="472720"/>
            <a:ext cx="7696372" cy="535229"/>
          </a:xfrm>
          <a:prstGeom prst="rect">
            <a:avLst/>
          </a:prstGeom>
        </p:spPr>
        <p:txBody>
          <a:bodyPr lIns="0" tIns="0" rIns="0" bIns="0">
            <a:noAutofit/>
          </a:bodyPr>
          <a:lstStyle/>
          <a:p>
            <a:pPr marR="7814">
              <a:lnSpc>
                <a:spcPts val="2138"/>
              </a:lnSpc>
            </a:pPr>
            <a:r>
              <a:rPr lang="ru" sz="2000" dirty="0">
                <a:latin typeface="Times New Roman" panose="02020603050405020304" pitchFamily="18" charset="0"/>
                <a:cs typeface="Times New Roman" panose="02020603050405020304" pitchFamily="18" charset="0"/>
              </a:rPr>
              <a:t>Вне зависимости от используемых в НПА формулировок их суть всегда приблизительно одинакова:</a:t>
            </a:r>
          </a:p>
        </p:txBody>
      </p:sp>
      <p:sp>
        <p:nvSpPr>
          <p:cNvPr id="6" name="Прямоугольник 5"/>
          <p:cNvSpPr/>
          <p:nvPr/>
        </p:nvSpPr>
        <p:spPr>
          <a:xfrm>
            <a:off x="3044446" y="1910419"/>
            <a:ext cx="5039756" cy="500069"/>
          </a:xfrm>
          <a:prstGeom prst="rect">
            <a:avLst/>
          </a:prstGeom>
        </p:spPr>
        <p:txBody>
          <a:bodyPr lIns="0" tIns="0" rIns="0" bIns="0">
            <a:noAutofit/>
          </a:bodyPr>
          <a:lstStyle/>
          <a:p>
            <a:pPr>
              <a:spcAft>
                <a:spcPts val="2519"/>
              </a:spcAft>
            </a:pPr>
            <a:r>
              <a:rPr lang="ru" sz="3999" spc="-200" dirty="0">
                <a:latin typeface="Times New Roman" panose="02020603050405020304" pitchFamily="18" charset="0"/>
                <a:cs typeface="Times New Roman" panose="02020603050405020304" pitchFamily="18" charset="0"/>
              </a:rPr>
              <a:t>Конфликт интересов</a:t>
            </a:r>
          </a:p>
        </p:txBody>
      </p:sp>
      <p:sp>
        <p:nvSpPr>
          <p:cNvPr id="7" name="Прямоугольник 6"/>
          <p:cNvSpPr/>
          <p:nvPr/>
        </p:nvSpPr>
        <p:spPr>
          <a:xfrm>
            <a:off x="3019052" y="2787493"/>
            <a:ext cx="5414808" cy="2369699"/>
          </a:xfrm>
          <a:prstGeom prst="rect">
            <a:avLst/>
          </a:prstGeom>
        </p:spPr>
        <p:txBody>
          <a:bodyPr lIns="0" tIns="0" rIns="0" bIns="0">
            <a:noAutofit/>
          </a:bodyPr>
          <a:lstStyle/>
          <a:p>
            <a:pPr algn="just">
              <a:lnSpc>
                <a:spcPts val="2400"/>
              </a:lnSpc>
            </a:pPr>
            <a:r>
              <a:rPr lang="ru" sz="2100" dirty="0">
                <a:latin typeface="Times New Roman" panose="02020603050405020304" pitchFamily="18" charset="0"/>
                <a:cs typeface="Times New Roman" panose="02020603050405020304" pitchFamily="18" charset="0"/>
              </a:rPr>
              <a:t>это ситуация, когда у </a:t>
            </a:r>
            <a:r>
              <a:rPr lang="ru" sz="2100" dirty="0" smtClean="0">
                <a:latin typeface="Times New Roman" panose="02020603050405020304" pitchFamily="18" charset="0"/>
                <a:cs typeface="Times New Roman" panose="02020603050405020304" pitchFamily="18" charset="0"/>
              </a:rPr>
              <a:t>должностного лицаесть </a:t>
            </a:r>
            <a:r>
              <a:rPr lang="ru" sz="2100" dirty="0">
                <a:latin typeface="Times New Roman" panose="02020603050405020304" pitchFamily="18" charset="0"/>
                <a:cs typeface="Times New Roman" panose="02020603050405020304" pitchFamily="18" charset="0"/>
              </a:rPr>
              <a:t>реальная возможность получить какую-то выгоду для себя или связанных с ним лиц за счет недолжного исполнения своих обязанностей, но при этом </a:t>
            </a:r>
            <a:r>
              <a:rPr lang="ru" sz="2100" dirty="0" smtClean="0">
                <a:latin typeface="Times New Roman" panose="02020603050405020304" pitchFamily="18" charset="0"/>
                <a:cs typeface="Times New Roman" panose="02020603050405020304" pitchFamily="18" charset="0"/>
              </a:rPr>
              <a:t>должностное лицо </a:t>
            </a:r>
            <a:r>
              <a:rPr lang="ru" sz="2100" dirty="0">
                <a:latin typeface="Times New Roman" panose="02020603050405020304" pitchFamily="18" charset="0"/>
                <a:cs typeface="Times New Roman" panose="02020603050405020304" pitchFamily="18" charset="0"/>
              </a:rPr>
              <a:t>еще не </a:t>
            </a:r>
            <a:r>
              <a:rPr lang="ru" sz="2100" dirty="0" smtClean="0">
                <a:latin typeface="Times New Roman" panose="02020603050405020304" pitchFamily="18" charset="0"/>
                <a:cs typeface="Times New Roman" panose="02020603050405020304" pitchFamily="18" charset="0"/>
              </a:rPr>
              <a:t>сделало </a:t>
            </a:r>
            <a:r>
              <a:rPr lang="ru" sz="2100" dirty="0">
                <a:latin typeface="Times New Roman" panose="02020603050405020304" pitchFamily="18" charset="0"/>
                <a:cs typeface="Times New Roman" panose="02020603050405020304" pitchFamily="18" charset="0"/>
              </a:rPr>
              <a:t>шагов, необходимых для получения этой выгоды.</a:t>
            </a:r>
          </a:p>
        </p:txBody>
      </p:sp>
    </p:spTree>
    <p:extLst>
      <p:ext uri="{BB962C8B-B14F-4D97-AF65-F5344CB8AC3E}">
        <p14:creationId xmlns:p14="http://schemas.microsoft.com/office/powerpoint/2010/main" xmlns="" val="319662683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814</TotalTime>
  <Words>2353</Words>
  <Application>Microsoft Office PowerPoint</Application>
  <PresentationFormat>Экран (4:3)</PresentationFormat>
  <Paragraphs>239</Paragraphs>
  <Slides>28</Slides>
  <Notes>7</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Тема Office</vt:lpstr>
      <vt:lpstr>Выявление, предотвращение и урегулирование конфликта интересов</vt:lpstr>
      <vt:lpstr>Слайд 2</vt:lpstr>
      <vt:lpstr>Слайд 3</vt:lpstr>
      <vt:lpstr>Слайд 4</vt:lpstr>
      <vt:lpstr>Слайд 5</vt:lpstr>
      <vt:lpstr>Слайд 6</vt:lpstr>
      <vt:lpstr> Федеральный закон от 29.12.2012 № 273-ФЗ "Об образовании в Российской Федерации" </vt:lpstr>
      <vt:lpstr>Федеральный закон от 12.01.1996 №7-ФЗ "О некоммерческих организациях"</vt:lpstr>
      <vt:lpstr>Слайд 9</vt:lpstr>
      <vt:lpstr>Слайд 10</vt:lpstr>
      <vt:lpstr>Слайд 11</vt:lpstr>
      <vt:lpstr>Слайд 12</vt:lpstr>
      <vt:lpstr>Ситуации конфликта интересов в образовательной  организации</vt:lpstr>
      <vt:lpstr>Ситуации конфликта интересов в образовательной  организации</vt:lpstr>
      <vt:lpstr>Ситуации конфликта интересов в образовательной  организации</vt:lpstr>
      <vt:lpstr>Предупреждение конфликта интересов</vt:lpstr>
      <vt:lpstr>Слайд 17</vt:lpstr>
      <vt:lpstr>Слайд 18</vt:lpstr>
      <vt:lpstr>Слайд 19</vt:lpstr>
      <vt:lpstr>Слайд 20</vt:lpstr>
      <vt:lpstr>Федеральный закон от 12.01.1996 №7-ФЗ "О некоммерческих организациях" Предотвращение конфликта интересов </vt:lpstr>
      <vt:lpstr>Предупреждение и преодоление конфликта интересов</vt:lpstr>
      <vt:lpstr>Предупреждение и преодоление конфликта интересов</vt:lpstr>
      <vt:lpstr>Предупреждение и преодоление конфликта интересов</vt:lpstr>
      <vt:lpstr>Ответственность </vt:lpstr>
      <vt:lpstr>Проект Федерального закона "О внесении изменений в Федеральный закон "О противодействии коррупции" в целях повышения эффективного исполнения организациями обязанности принимать меры по предупреждению коррупции" </vt:lpstr>
      <vt:lpstr>Проект Федерального закона "О внесении изменений в статью 31 Федерального закона "О контрактной системе в сфере закупок товаров, работ, услуг для обеспечения государственных и муниципальных нужд" </vt:lpstr>
      <vt:lpstr>Выявление, предотвращение и урегулирование конфликта интересов</vt:lpstr>
    </vt:vector>
  </TitlesOfParts>
  <Company>Tularegion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Вуколова Татьяна Сергеевна</dc:creator>
  <cp:lastModifiedBy>Cаняцоод</cp:lastModifiedBy>
  <cp:revision>53</cp:revision>
  <cp:lastPrinted>2017-10-24T12:02:25Z</cp:lastPrinted>
  <dcterms:created xsi:type="dcterms:W3CDTF">2017-10-04T13:27:49Z</dcterms:created>
  <dcterms:modified xsi:type="dcterms:W3CDTF">2018-01-09T09:43:14Z</dcterms:modified>
</cp:coreProperties>
</file>