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90" r:id="rId3"/>
    <p:sldId id="296" r:id="rId4"/>
    <p:sldId id="298" r:id="rId5"/>
    <p:sldId id="299" r:id="rId6"/>
    <p:sldId id="300" r:id="rId7"/>
    <p:sldId id="301" r:id="rId8"/>
    <p:sldId id="302" r:id="rId9"/>
    <p:sldId id="293" r:id="rId10"/>
    <p:sldId id="306" r:id="rId11"/>
    <p:sldId id="305" r:id="rId12"/>
    <p:sldId id="304" r:id="rId13"/>
    <p:sldId id="307" r:id="rId14"/>
    <p:sldId id="303" r:id="rId15"/>
    <p:sldId id="266" r:id="rId16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F8B"/>
    <a:srgbClr val="BBE8F1"/>
    <a:srgbClr val="B7D0F5"/>
    <a:srgbClr val="B8D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6" autoAdjust="0"/>
    <p:restoredTop sz="92522" autoAdjust="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B6BBC-774C-4C4B-8D81-B311D739C386}" type="datetimeFigureOut">
              <a:rPr lang="ru-RU" smtClean="0"/>
              <a:t>05.09.2023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F9377-D6FE-4CB2-8536-6D26C5AE2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887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305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429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403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F9377-D6FE-4CB2-8536-6D26C5AE2B3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269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71C0-708B-45FC-86EA-D7D03AC4BF8D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623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3321-9158-4478-9C87-4FFB943F3D0A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93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73F3-9400-410A-8BB5-2E37E5737DBB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1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89A2-8235-491B-ABBD-FF4D77D38796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2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3A264-25F6-43AF-B669-DA3209BC6478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24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DD02-5EC3-499A-BBF4-9CE38366D502}" type="datetime1">
              <a:rPr lang="ru-RU" smtClean="0"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1CB2-F5DB-4012-9554-C78FE43E96E1}" type="datetime1">
              <a:rPr lang="ru-RU" smtClean="0"/>
              <a:t>05.09.2023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25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084FB-2617-45BB-BD03-99252255D04A}" type="datetime1">
              <a:rPr lang="ru-RU" smtClean="0"/>
              <a:t>05.09.2023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Министерство образования Тульской области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38200" y="723332"/>
            <a:ext cx="10515600" cy="368490"/>
          </a:xfrm>
        </p:spPr>
        <p:txBody>
          <a:bodyPr>
            <a:normAutofit/>
          </a:bodyPr>
          <a:lstStyle>
            <a:lvl1pPr>
              <a:defRPr sz="2000">
                <a:latin typeface="PT Astra Serif" panose="020A0603040505020204" pitchFamily="18" charset="-52"/>
                <a:ea typeface="PT Astra Serif" panose="020A0603040505020204" pitchFamily="18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64386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8254-B17F-4196-9C2C-294F1A720B86}" type="datetime1">
              <a:rPr lang="ru-RU" smtClean="0"/>
              <a:t>05.09.2023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51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27BBB-8A6F-43AC-8B60-D953A27E6534}" type="datetime1">
              <a:rPr lang="ru-RU" smtClean="0"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6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D3AC-E87A-4F23-9697-34195324AFFE}" type="datetime1">
              <a:rPr lang="ru-RU" smtClean="0"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7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B663D-CBEF-4961-B4E7-048258997704}" type="datetime1">
              <a:rPr lang="ru-RU" smtClean="0"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Министерстро образования Тульской области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4321-9C05-4899-B5F5-07DC0A93733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423081" y="185737"/>
            <a:ext cx="5950423" cy="5487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pc="100" baseline="0" dirty="0" smtClean="0"/>
              <a:t>        </a:t>
            </a:r>
            <a:r>
              <a:rPr lang="ru-RU" sz="1600" b="1" spc="100" baseline="0" dirty="0" smtClean="0">
                <a:solidFill>
                  <a:schemeClr val="bg1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Министерство образования Тульской области</a:t>
            </a:r>
            <a:endParaRPr lang="ru-RU" sz="1600" b="1" spc="100" baseline="0" dirty="0">
              <a:solidFill>
                <a:schemeClr val="bg1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8" name="Рисунок 7"/>
          <p:cNvPicPr/>
          <p:nvPr userDrawn="1"/>
        </p:nvPicPr>
        <p:blipFill>
          <a:blip r:embed="rId14"/>
          <a:stretch>
            <a:fillRect/>
          </a:stretch>
        </p:blipFill>
        <p:spPr>
          <a:xfrm>
            <a:off x="328684" y="185738"/>
            <a:ext cx="533400" cy="596900"/>
          </a:xfrm>
          <a:prstGeom prst="rect">
            <a:avLst/>
          </a:prstGeom>
          <a:effectLst>
            <a:softEdge rad="88900"/>
          </a:effectLst>
        </p:spPr>
      </p:pic>
      <p:sp>
        <p:nvSpPr>
          <p:cNvPr id="9" name="Прямоугольник 8"/>
          <p:cNvSpPr/>
          <p:nvPr userDrawn="1"/>
        </p:nvSpPr>
        <p:spPr>
          <a:xfrm>
            <a:off x="136478" y="185739"/>
            <a:ext cx="11941791" cy="6535736"/>
          </a:xfrm>
          <a:prstGeom prst="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88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3.png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246908"/>
            <a:ext cx="11039707" cy="2545181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Проведение </a:t>
            </a:r>
            <a:r>
              <a:rPr lang="ru-RU" sz="5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аккредитационного</a:t>
            </a: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мониторинга системы образования в 2023 году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537278" y="4844955"/>
            <a:ext cx="4959629" cy="1323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endParaRPr lang="ru-RU" sz="20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37278" y="4655127"/>
            <a:ext cx="4858603" cy="1513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r>
              <a:rPr lang="ru-RU" sz="2000" b="1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Макарова Ольга Юрьевна,</a:t>
            </a:r>
          </a:p>
          <a:p>
            <a:pPr lvl="0">
              <a:spcAft>
                <a:spcPts val="600"/>
              </a:spcAft>
            </a:pPr>
            <a:r>
              <a:rPr lang="ru-RU" sz="2000" b="1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д</a:t>
            </a:r>
            <a:r>
              <a:rPr lang="ru-RU" sz="2000" b="1" dirty="0" smtClean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иректор </a:t>
            </a:r>
            <a:r>
              <a:rPr lang="ru-RU" sz="2000" b="1" dirty="0">
                <a:solidFill>
                  <a:prstClr val="black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департамента по контролю и надзору в сфере образования министерства образования Тульской области </a:t>
            </a:r>
          </a:p>
        </p:txBody>
      </p:sp>
    </p:spTree>
    <p:extLst>
      <p:ext uri="{BB962C8B-B14F-4D97-AF65-F5344CB8AC3E}">
        <p14:creationId xmlns:p14="http://schemas.microsoft.com/office/powerpoint/2010/main" val="40598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42909" y="6133099"/>
            <a:ext cx="4489065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- 10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9110" y="604344"/>
            <a:ext cx="2430987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8454" y="710486"/>
            <a:ext cx="962890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</a:t>
            </a:r>
          </a:p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(для начального общего, основного общего, среднего общего образования)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4909" y="2371183"/>
            <a:ext cx="10972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показателя АП</a:t>
            </a:r>
            <a:r>
              <a:rPr lang="ru-RU" b="1" baseline="-25000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рассчитывается как отношение количества педагогических работников, имеющих квалификационные категории по должности "Учитель" и (или) "Преподаватель", и (или) ученое звание и (или) ученую степень (в том числе богословские ученые степени и звания) и лиц, приравненных к ним, участвующих в реализации учебного плана основной образовательной программы, к общему количеству педагогических работников, участвующих в реализации учебного плана основной образовательной программы, умноженное на 100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  <a:endParaRPr lang="ru-RU" b="1" dirty="0"/>
          </a:p>
        </p:txBody>
      </p:sp>
      <p:sp>
        <p:nvSpPr>
          <p:cNvPr id="7" name="Блок-схема: память с посл. доступом 6"/>
          <p:cNvSpPr/>
          <p:nvPr/>
        </p:nvSpPr>
        <p:spPr>
          <a:xfrm>
            <a:off x="1004646" y="5787503"/>
            <a:ext cx="5347854" cy="813097"/>
          </a:xfrm>
          <a:prstGeom prst="flowChartMagneticTap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предоставляется </a:t>
            </a:r>
            <a:r>
              <a:rPr lang="ru-RU" sz="2000" b="1" u="sng" smtClean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u="sng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год проведения АМ</a:t>
            </a:r>
            <a:endParaRPr lang="ru-RU" sz="2000" b="1" u="sng" dirty="0">
              <a:solidFill>
                <a:srgbClr val="C00000"/>
              </a:solidFill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410" name="Picture 2" descr="https://cdn-icons-png.flaticon.com/512/1909/190968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10" y="1166813"/>
            <a:ext cx="1362000" cy="13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71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42909" y="6133099"/>
            <a:ext cx="4489065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- 10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8601" y="516523"/>
            <a:ext cx="2507931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9346" y="626216"/>
            <a:ext cx="922712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	доля 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</a:t>
            </a:r>
          </a:p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(для начального общего, основного общего, среднего общего образования)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8229" y="2334376"/>
            <a:ext cx="112637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показателя АП4 рассчитывается как отношение количества педагогических работников, прошедших повышение квалификации по профилю педагогической деятельности (деятельность, связанная с выполнением должностных обязанностей, закрепленных в должностных инструкциях педагогических работников) за последние 3 года, участвующих в реализации учебного плана основной образовательной программы, к общему количеству педагогических работников, участвующих в реализации учебного плана основной образовательной программы, умноженное на 100%.</a:t>
            </a:r>
          </a:p>
        </p:txBody>
      </p:sp>
      <p:sp>
        <p:nvSpPr>
          <p:cNvPr id="7" name="Блок-схема: память с посл. доступом 6"/>
          <p:cNvSpPr/>
          <p:nvPr/>
        </p:nvSpPr>
        <p:spPr>
          <a:xfrm>
            <a:off x="852247" y="5782727"/>
            <a:ext cx="5347854" cy="813097"/>
          </a:xfrm>
          <a:prstGeom prst="flowChartMagneticTap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предоставляется </a:t>
            </a:r>
            <a:r>
              <a:rPr lang="ru-RU" sz="2000" b="1" u="sng" smtClean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u="sng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год проведения АМ</a:t>
            </a:r>
            <a:endParaRPr lang="ru-RU" sz="2000" b="1" u="sng" dirty="0">
              <a:solidFill>
                <a:srgbClr val="C00000"/>
              </a:solidFill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https://avatars.mds.yandex.net/i?id=c3b8ba4521bb719238916a1ae676702b43bab0c0-9863327-images-thumbs&amp;n=1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4"/>
          <a:stretch/>
        </p:blipFill>
        <p:spPr bwMode="auto">
          <a:xfrm>
            <a:off x="1160479" y="1142567"/>
            <a:ext cx="1382280" cy="1298302"/>
          </a:xfrm>
          <a:prstGeom prst="rect">
            <a:avLst/>
          </a:prstGeom>
          <a:noFill/>
          <a:effectLst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71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42909" y="6133099"/>
            <a:ext cx="4489065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- 10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1402" y="627359"/>
            <a:ext cx="2430987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3260" y="538498"/>
            <a:ext cx="96566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	доля 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выпускников, не набравших минимальное количество баллов по обязательным учебным предметам при прохождении ГИА по образовательной программе основного общего /среднего общего образования, от общего количества выпускников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95746" y="2215788"/>
            <a:ext cx="110005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показателя АП5 рассчитывается как отношение количества выпускников, не набравших минимальное количество баллов по обязательным учебным предметам при прохождении государственной итоговой аттестации, к общему количеству выпускников, проходивших государственную итоговую аттестацию по основным образовательным программам основного общего или среднего общего образования по обязательным учебным предметам, умноженное на 100.</a:t>
            </a:r>
          </a:p>
        </p:txBody>
      </p:sp>
      <p:sp>
        <p:nvSpPr>
          <p:cNvPr id="7" name="Блок-схема: память с посл. доступом 6"/>
          <p:cNvSpPr/>
          <p:nvPr/>
        </p:nvSpPr>
        <p:spPr>
          <a:xfrm>
            <a:off x="595746" y="5407586"/>
            <a:ext cx="6096000" cy="1156207"/>
          </a:xfrm>
          <a:prstGeom prst="flowChartMagneticTap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предоставляется </a:t>
            </a:r>
            <a:r>
              <a:rPr lang="ru-RU" sz="2000" b="1" u="sng" dirty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за учебный год, предшествующий году проведения </a:t>
            </a:r>
            <a:r>
              <a:rPr lang="ru-RU" sz="2000" b="1" u="sng" dirty="0" smtClean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АМ</a:t>
            </a:r>
            <a:endParaRPr lang="ru-RU" sz="2000" b="1" u="sng" dirty="0">
              <a:solidFill>
                <a:srgbClr val="C00000"/>
              </a:solidFill>
            </a:endParaRPr>
          </a:p>
        </p:txBody>
      </p:sp>
      <p:pic>
        <p:nvPicPr>
          <p:cNvPr id="12292" name="Picture 4" descr="https://avatars.mds.yandex.net/i?id=0e62d6544c6c14fc48859a8165047d9b06b98fed-5329285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840" y="1381319"/>
            <a:ext cx="949469" cy="949469"/>
          </a:xfrm>
          <a:prstGeom prst="rect">
            <a:avLst/>
          </a:prstGeom>
          <a:noFill/>
          <a:effectLst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 descr="https://boloxovskayashkola2-r71.gosuslugi.ru/netcat_files/175/3008/6ce8f1582654895f3831ddadef996b8f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88" b="32966"/>
          <a:stretch/>
        </p:blipFill>
        <p:spPr bwMode="auto">
          <a:xfrm>
            <a:off x="2198404" y="1605994"/>
            <a:ext cx="1479492" cy="6349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246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42909" y="6133099"/>
            <a:ext cx="4489065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- 10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5705" y="673593"/>
            <a:ext cx="2507931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63636" y="604344"/>
            <a:ext cx="836833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доля выпускников, получивших допуск к ГИА по образовательной программе основного общего или среднего общего образования, от общего количества выпускников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3345" y="1844205"/>
            <a:ext cx="109450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Учитываются выпускники, получившие допуск к ГИА: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без учета повторного прохождения итогового собеседования по русскому языку (в 9 классе) и (или) ликвидации академической задолженности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b="1" dirty="0"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без учета повторного написания итогового сочинения (изложения) (в 11 классе) и(или) ликвидации академической задолженности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b="1" dirty="0"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показателя АП6 рассчитывается как отношение количества выпускников, получивших допуск к государственной итоговой аттестации, к общему количеству выпускников, освоивших образовательную программу, умноженное на 100.</a:t>
            </a:r>
          </a:p>
        </p:txBody>
      </p:sp>
      <p:sp>
        <p:nvSpPr>
          <p:cNvPr id="7" name="Блок-схема: память с посл. доступом 6"/>
          <p:cNvSpPr/>
          <p:nvPr/>
        </p:nvSpPr>
        <p:spPr>
          <a:xfrm>
            <a:off x="568037" y="5438556"/>
            <a:ext cx="6096000" cy="1156207"/>
          </a:xfrm>
          <a:prstGeom prst="flowChartMagneticTap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предоставляется </a:t>
            </a:r>
            <a:r>
              <a:rPr lang="ru-RU" sz="2000" b="1" u="sng" dirty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за учебный год, предшествующий году проведения </a:t>
            </a:r>
            <a:r>
              <a:rPr lang="ru-RU" sz="2000" b="1" u="sng" dirty="0" smtClean="0">
                <a:solidFill>
                  <a:srgbClr val="C00000"/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АМ</a:t>
            </a:r>
            <a:endParaRPr lang="ru-RU" sz="2000" b="1" u="sng" dirty="0">
              <a:solidFill>
                <a:srgbClr val="C00000"/>
              </a:solidFill>
            </a:endParaRPr>
          </a:p>
        </p:txBody>
      </p:sp>
      <p:pic>
        <p:nvPicPr>
          <p:cNvPr id="8" name="Picture 2" descr="https://avatars.mds.yandex.net/i?id=3cc93d068a7f203d7f0a50351e30fac7-5241056-images-thumbs&amp;n=1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9" t="6537" r="21281" b="5755"/>
          <a:stretch/>
        </p:blipFill>
        <p:spPr bwMode="auto">
          <a:xfrm>
            <a:off x="1011382" y="1215066"/>
            <a:ext cx="928254" cy="79494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 descr="https://boloxovskayashkola2-r71.gosuslugi.ru/netcat_files/175/3008/6ce8f1582654895f3831ddadef996b8f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88" b="32966"/>
          <a:stretch/>
        </p:blipFill>
        <p:spPr bwMode="auto">
          <a:xfrm>
            <a:off x="2067271" y="1362990"/>
            <a:ext cx="1396365" cy="562909"/>
          </a:xfrm>
          <a:prstGeom prst="rect">
            <a:avLst/>
          </a:prstGeom>
          <a:noFill/>
          <a:ln>
            <a:noFill/>
          </a:ln>
          <a:effectLst>
            <a:softEdge rad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0058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242" t="1363" r="2498" b="1691"/>
          <a:stretch/>
        </p:blipFill>
        <p:spPr>
          <a:xfrm>
            <a:off x="9248068" y="942108"/>
            <a:ext cx="2722258" cy="39346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8000"/>
                    </a14:imgEffect>
                  </a14:imgLayer>
                </a14:imgProps>
              </a:ext>
            </a:extLst>
          </a:blip>
          <a:srcRect l="1235" t="1209" r="3284" b="2298"/>
          <a:stretch/>
        </p:blipFill>
        <p:spPr>
          <a:xfrm>
            <a:off x="8671253" y="2798617"/>
            <a:ext cx="2651326" cy="38398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45127" y="445762"/>
            <a:ext cx="9850582" cy="830997"/>
          </a:xfrm>
          <a:prstGeom prst="rect">
            <a:avLst/>
          </a:prstGeom>
          <a:effectLst>
            <a:softEdge rad="1270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Сведения,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размещенные на официальном сайте образовательной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организации, используются: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26" y="1151823"/>
            <a:ext cx="8617527" cy="5706177"/>
          </a:xfrm>
          <a:prstGeom prst="rect">
            <a:avLst/>
          </a:prstGeom>
          <a:effectLst>
            <a:softEdge rad="12700"/>
          </a:effectLst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для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информирования заинтересованных лиц (студентов, абитуриентов, родителей) о деятельности образовательной организации</a:t>
            </a: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при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проведении мониторинга системы образования (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приказы </a:t>
            </a:r>
            <a:r>
              <a:rPr lang="ru-RU" sz="2000" b="1" dirty="0" err="1">
                <a:latin typeface="PT Astra Serif" panose="020A0603040505020204" pitchFamily="18" charset="-52"/>
                <a:ea typeface="PT Astra Serif" panose="020A0603040505020204" pitchFamily="18" charset="-52"/>
              </a:rPr>
              <a:t>Рособрнадзора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 от 10.06.2019 № 796 «Об установлении процедуры, сроков проведения и показателей мониторинга системы образования Федеральной службой по надзору в сфере образования и науки», 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от 29.03.2021 №</a:t>
            </a:r>
            <a:r>
              <a:rPr lang="ru-RU" sz="2000" dirty="0"/>
              <a:t>  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365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) </a:t>
            </a: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при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осуществлении контрольно-надзорных мероприятий в сфере образования</a:t>
            </a:r>
          </a:p>
          <a:p>
            <a:pPr marL="285750" indent="-285750" algn="just">
              <a:lnSpc>
                <a:spcPct val="114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при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государственной аккредитации образовательной деятельности (Положение о государственной аккредитации образовательной деятельности, утв. постановлением Правительства РФ от 19.05.2023 № 797)</a:t>
            </a:r>
          </a:p>
          <a:p>
            <a:pPr marL="285750" indent="-285750">
              <a:lnSpc>
                <a:spcPct val="1140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проведении </a:t>
            </a:r>
            <a:r>
              <a:rPr lang="ru-RU" sz="2000" b="1" dirty="0" err="1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аккредитационного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мониторинга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системы 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образования (Приказ от 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24 </a:t>
            </a:r>
            <a:r>
              <a:rPr lang="ru-RU" sz="2000" b="1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апреля 2023 г. № 660/306/448 </a:t>
            </a:r>
            <a:r>
              <a:rPr lang="ru-RU" sz="20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)</a:t>
            </a:r>
            <a:endParaRPr lang="ru-RU" sz="20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459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2947" y="3735040"/>
            <a:ext cx="7559722" cy="102358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Спасибо за внимание!</a:t>
            </a:r>
            <a:endParaRPr lang="ru-RU" sz="3000" b="1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3300" r="-73"/>
          <a:stretch/>
        </p:blipFill>
        <p:spPr>
          <a:xfrm>
            <a:off x="4191901" y="4451442"/>
            <a:ext cx="4001815" cy="2047164"/>
          </a:xfrm>
          <a:prstGeom prst="rect">
            <a:avLst/>
          </a:prstGeom>
          <a:effectLst>
            <a:softEdge rad="1016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754900" y="865447"/>
            <a:ext cx="10875819" cy="191192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ru-RU" sz="2800" b="1" spc="-2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позднее </a:t>
            </a:r>
            <a:r>
              <a:rPr lang="ru-RU" sz="2800" b="1" u="sng" spc="-20" dirty="0">
                <a:solidFill>
                  <a:srgbClr val="C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8 сентября </a:t>
            </a:r>
            <a:r>
              <a:rPr lang="ru-RU" sz="28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не только провести </a:t>
            </a:r>
            <a:r>
              <a:rPr lang="ru-RU" sz="2800" b="1" spc="-20" dirty="0" err="1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самоаудит</a:t>
            </a:r>
            <a:r>
              <a:rPr lang="ru-RU" sz="28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и муниципальный аудит сайтов, но и внести все корректировки и привести в </a:t>
            </a:r>
            <a:r>
              <a:rPr lang="ru-RU" sz="2800" b="1" spc="-2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sz="2800" b="1" spc="-2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раздела "Сведения об образовательной организации"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0120" y="1207714"/>
            <a:ext cx="5924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b="1" spc="-20" dirty="0">
                <a:solidFill>
                  <a:srgbClr val="C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9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334484" y="1207714"/>
            <a:ext cx="5924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b="1" spc="-20" dirty="0">
                <a:solidFill>
                  <a:srgbClr val="C00000"/>
                </a:solidFill>
                <a:latin typeface="PT Astra Serif" panose="020A06030405050202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90917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235528" y="568036"/>
            <a:ext cx="6456218" cy="5943601"/>
          </a:xfrm>
          <a:prstGeom prst="verticalScroll">
            <a:avLst/>
          </a:prstGeom>
          <a:blipFill dpi="0" rotWithShape="1">
            <a:blip r:embed="rId2">
              <a:alphaModFix amt="71000"/>
            </a:blip>
            <a:srcRect/>
            <a:stretch>
              <a:fillRect/>
            </a:stretch>
          </a:blipFill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622473" y="677514"/>
            <a:ext cx="54586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272E"/>
                </a:solidFill>
                <a:latin typeface="PT Astra Serif" panose="020A0603040505020204" pitchFamily="18" charset="-52"/>
              </a:rPr>
              <a:t>П</a:t>
            </a:r>
            <a:r>
              <a:rPr lang="ru-RU" b="1" dirty="0">
                <a:solidFill>
                  <a:srgbClr val="423C67"/>
                </a:solidFill>
                <a:latin typeface="PT Astra Serif" panose="020A0603040505020204" pitchFamily="18" charset="-52"/>
              </a:rPr>
              <a:t>риказ Федеральной службы по надзору в сфере образования и науки, Министерства просвещения РФ, Министерства науки и высшего образования РФ от </a:t>
            </a:r>
            <a:r>
              <a:rPr lang="ru-RU" b="1" u="sng" dirty="0">
                <a:solidFill>
                  <a:srgbClr val="423C67"/>
                </a:solidFill>
                <a:latin typeface="PT Astra Serif" panose="020A0603040505020204" pitchFamily="18" charset="-52"/>
              </a:rPr>
              <a:t>24 апреля 2023 г. № 660/306/448</a:t>
            </a:r>
            <a:r>
              <a:rPr lang="ru-RU" b="1" dirty="0">
                <a:solidFill>
                  <a:srgbClr val="423C67"/>
                </a:solidFill>
                <a:latin typeface="PT Astra Serif" panose="020A0603040505020204" pitchFamily="18" charset="-52"/>
              </a:rPr>
              <a:t> «Об осуществлении Федеральной службой по надзору в сфере образования и науки, Министерством просвещения Российской Федерации и Министерством науки и высшего образования Российской Федерации </a:t>
            </a:r>
            <a:r>
              <a:rPr lang="ru-RU" b="1" dirty="0" err="1">
                <a:solidFill>
                  <a:srgbClr val="423C67"/>
                </a:solidFill>
                <a:latin typeface="PT Astra Serif" panose="020A0603040505020204" pitchFamily="18" charset="-52"/>
              </a:rPr>
              <a:t>аккредитационного</a:t>
            </a:r>
            <a:r>
              <a:rPr lang="ru-RU" b="1" dirty="0">
                <a:solidFill>
                  <a:srgbClr val="423C67"/>
                </a:solidFill>
                <a:latin typeface="PT Astra Serif" panose="020A0603040505020204" pitchFamily="18" charset="-52"/>
              </a:rPr>
              <a:t> мониторинга системы образования»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22473" y="4041569"/>
            <a:ext cx="5518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Аккредитация становится бессрочной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29971" y="4949687"/>
            <a:ext cx="46523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будет проводиться один раз в три года 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148" name="Picture 4" descr="https://polinka.top/uploads/posts/2023-05/thumbs/1683803672_polinka-top-p-kartinka-krasnaya-galochka-vkontakte-2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400" y="4884777"/>
            <a:ext cx="790571" cy="59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s://avatars.mds.yandex.net/i?id=8cda1e17f7db185f9cdd1ce17248e8da055cab78-8973599-images-thumbs&amp;n=1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32" r="35863"/>
          <a:stretch/>
        </p:blipFill>
        <p:spPr bwMode="auto">
          <a:xfrm>
            <a:off x="6527884" y="3950915"/>
            <a:ext cx="189178" cy="62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16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0109" y="653020"/>
            <a:ext cx="119010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Основные критерии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отбора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образовательных программ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для включения в план-график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аккредитационного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 мониторинга текущего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Arial" panose="020B0604020202020204" pitchFamily="34" charset="0"/>
              </a:rPr>
              <a:t>года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1" y="1648690"/>
            <a:ext cx="10695709" cy="40430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57200" indent="-457200" algn="just">
              <a:lnSpc>
                <a:spcPct val="300000"/>
              </a:lnSpc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наличие </a:t>
            </a:r>
            <a:r>
              <a:rPr lang="ru-RU" sz="2800" b="1" dirty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образовательной программы в </a:t>
            </a: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лицензии</a:t>
            </a:r>
            <a:endParaRPr lang="ru-RU" sz="28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457200" indent="-457200" algn="just">
              <a:lnSpc>
                <a:spcPct val="300000"/>
              </a:lnSpc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наличие </a:t>
            </a:r>
            <a:r>
              <a:rPr lang="ru-RU" sz="2800" b="1" dirty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выпуска в 2021, 2022 гг</a:t>
            </a: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.</a:t>
            </a:r>
            <a:endParaRPr lang="ru-RU" sz="28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457200" indent="-457200">
              <a:lnSpc>
                <a:spcPct val="300000"/>
              </a:lnSpc>
              <a:buClr>
                <a:srgbClr val="C00000"/>
              </a:buClr>
              <a:buSzPct val="110000"/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реализация </a:t>
            </a:r>
            <a:r>
              <a:rPr lang="ru-RU" sz="2800" b="1" dirty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образовательной программы в текущем </a:t>
            </a:r>
            <a:r>
              <a:rPr lang="ru-RU" sz="2800" b="1" dirty="0" smtClean="0">
                <a:solidFill>
                  <a:srgbClr val="33333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anose="020B0604020202020204" pitchFamily="34" charset="0"/>
              </a:rPr>
              <a:t>году</a:t>
            </a:r>
            <a:endParaRPr lang="ru-RU" sz="28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7" name="Рисунок 6" descr="https://cdn0.iconfinder.com/data/icons/student-2/100/student-7-1024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7" t="26067" r="5213" b="25593"/>
          <a:stretch/>
        </p:blipFill>
        <p:spPr bwMode="auto">
          <a:xfrm>
            <a:off x="7029450" y="3421633"/>
            <a:ext cx="1790700" cy="9715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174" name="Picture 6" descr="10 лет успешной работы Мы уже более 25 лет продуктивно работаем на рынке то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637" y="5323903"/>
            <a:ext cx="1294513" cy="129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s://avatars.mds.yandex.net/i?id=53309ca8a9c37a18f40c2cb0330a71cd9dc051f8-8268761-images-thumbs&amp;n=1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" t="3423" r="3794" b="7486"/>
          <a:stretch/>
        </p:blipFill>
        <p:spPr bwMode="auto">
          <a:xfrm>
            <a:off x="9725891" y="1807153"/>
            <a:ext cx="1233053" cy="163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4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8477" y="394408"/>
            <a:ext cx="9189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Процедура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аккредитационного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мониторинга 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667414"/>
              </p:ext>
            </p:extLst>
          </p:nvPr>
        </p:nvGraphicFramePr>
        <p:xfrm>
          <a:off x="374073" y="934711"/>
          <a:ext cx="11513127" cy="5760388"/>
        </p:xfrm>
        <a:graphic>
          <a:graphicData uri="http://schemas.openxmlformats.org/drawingml/2006/table">
            <a:tbl>
              <a:tblPr firstRow="1" firstCol="1" bandRow="1"/>
              <a:tblGrid>
                <a:gridCol w="761084">
                  <a:extLst>
                    <a:ext uri="{9D8B030D-6E8A-4147-A177-3AD203B41FA5}">
                      <a16:colId xmlns:a16="http://schemas.microsoft.com/office/drawing/2014/main" val="1523641588"/>
                    </a:ext>
                  </a:extLst>
                </a:gridCol>
                <a:gridCol w="7052879">
                  <a:extLst>
                    <a:ext uri="{9D8B030D-6E8A-4147-A177-3AD203B41FA5}">
                      <a16:colId xmlns:a16="http://schemas.microsoft.com/office/drawing/2014/main" val="249066382"/>
                    </a:ext>
                  </a:extLst>
                </a:gridCol>
                <a:gridCol w="3699164">
                  <a:extLst>
                    <a:ext uri="{9D8B030D-6E8A-4147-A177-3AD203B41FA5}">
                      <a16:colId xmlns:a16="http://schemas.microsoft.com/office/drawing/2014/main" val="2619908626"/>
                    </a:ext>
                  </a:extLst>
                </a:gridCol>
              </a:tblGrid>
              <a:tr h="3657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этапа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14012"/>
                  </a:ext>
                </a:extLst>
              </a:tr>
              <a:tr h="726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информации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сентября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декабря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 проведения мониторинга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460160"/>
                  </a:ext>
                </a:extLst>
              </a:tr>
              <a:tr h="726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Обработка, обобщение и анализ информации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января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следующего за отчетным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975982"/>
                  </a:ext>
                </a:extLst>
              </a:tr>
              <a:tr h="726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Итогового отчета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марта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следующего за отчетным годом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641836"/>
                  </a:ext>
                </a:extLst>
              </a:tr>
              <a:tr h="726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Рособрнадзором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итогового отчета для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и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марта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следующего за отчетным годом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856109"/>
                  </a:ext>
                </a:extLst>
              </a:tr>
              <a:tr h="867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на основании итогового отчета рекомендаций по повышению качества образования и направление их в организации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u="sng" kern="1200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мая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следующего за отчетным годом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036063"/>
                  </a:ext>
                </a:extLst>
              </a:tr>
              <a:tr h="967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C00000"/>
                        </a:buClr>
                        <a:buSzPct val="120000"/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итогового отчета на официальных сайтах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Рособрнадзора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и </a:t>
                      </a:r>
                      <a:r>
                        <a:rPr lang="ru-RU" sz="2000" b="1" dirty="0" err="1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России.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2400" b="1" u="sng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июня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года, следующего за отчетным годом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92" marR="43392" marT="43392" marB="43392" anchor="ctr">
                    <a:lnL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28274"/>
                  </a:ext>
                </a:extLst>
              </a:tr>
            </a:tbl>
          </a:graphicData>
        </a:graphic>
      </p:graphicFrame>
      <p:pic>
        <p:nvPicPr>
          <p:cNvPr id="8" name="Рисунок 2" descr="https://avatars.mds.yandex.net/i?id=29b39c73c1a2f3f656ee1b21c347987f7a4af7a1-8219140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r="14789" b="23750"/>
          <a:stretch>
            <a:fillRect/>
          </a:stretch>
        </p:blipFill>
        <p:spPr bwMode="auto">
          <a:xfrm>
            <a:off x="10141527" y="270256"/>
            <a:ext cx="706582" cy="57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3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218" y="473517"/>
            <a:ext cx="114715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ПОКАЗАТЕЛИ АККРЕДИТАЦИОННОГО МОНИТОРИНГА 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НАЧАЛЬНОЕ ОБЩЕЕ ОБРАЗОВАНИЕ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689857"/>
              </p:ext>
            </p:extLst>
          </p:nvPr>
        </p:nvGraphicFramePr>
        <p:xfrm>
          <a:off x="360217" y="1181408"/>
          <a:ext cx="11568547" cy="5244622"/>
        </p:xfrm>
        <a:graphic>
          <a:graphicData uri="http://schemas.openxmlformats.org/drawingml/2006/table">
            <a:tbl>
              <a:tblPr/>
              <a:tblGrid>
                <a:gridCol w="558867">
                  <a:extLst>
                    <a:ext uri="{9D8B030D-6E8A-4147-A177-3AD203B41FA5}">
                      <a16:colId xmlns:a16="http://schemas.microsoft.com/office/drawing/2014/main" val="1426730066"/>
                    </a:ext>
                  </a:extLst>
                </a:gridCol>
                <a:gridCol w="8648467">
                  <a:extLst>
                    <a:ext uri="{9D8B030D-6E8A-4147-A177-3AD203B41FA5}">
                      <a16:colId xmlns:a16="http://schemas.microsoft.com/office/drawing/2014/main" val="390141207"/>
                    </a:ext>
                  </a:extLst>
                </a:gridCol>
                <a:gridCol w="1550856">
                  <a:extLst>
                    <a:ext uri="{9D8B030D-6E8A-4147-A177-3AD203B41FA5}">
                      <a16:colId xmlns:a16="http://schemas.microsoft.com/office/drawing/2014/main" val="3855747844"/>
                    </a:ext>
                  </a:extLst>
                </a:gridCol>
                <a:gridCol w="810357">
                  <a:extLst>
                    <a:ext uri="{9D8B030D-6E8A-4147-A177-3AD203B41FA5}">
                      <a16:colId xmlns:a16="http://schemas.microsoft.com/office/drawing/2014/main" val="768496110"/>
                    </a:ext>
                  </a:extLst>
                </a:gridCol>
              </a:tblGrid>
              <a:tr h="623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№п/п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Наименование показателя </a:t>
                      </a:r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начального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 общего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Критериальное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 значение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Кол-во баллов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973533"/>
                  </a:ext>
                </a:extLst>
              </a:tr>
              <a:tr h="3174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Наличие электронной информационно-образовательной среды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имеется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405676"/>
                  </a:ext>
                </a:extLst>
              </a:tr>
              <a:tr h="317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не имеется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128873"/>
                  </a:ext>
                </a:extLst>
              </a:tr>
              <a:tr h="6236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Участие обучающихся в оценочных мероприятиях, проведенных в рамках мониторинга системы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принимали участие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015477"/>
                  </a:ext>
                </a:extLst>
              </a:tr>
              <a:tr h="623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не принимали участие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750815"/>
                  </a:ext>
                </a:extLst>
              </a:tr>
              <a:tr h="43510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</a:t>
                      </a:r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начального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 общего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50% и более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915053"/>
                  </a:ext>
                </a:extLst>
              </a:tr>
              <a:tr h="399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20% - 49%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712397"/>
                  </a:ext>
                </a:extLst>
              </a:tr>
              <a:tr h="4933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414522"/>
                  </a:ext>
                </a:extLst>
              </a:tr>
              <a:tr h="3598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</a:t>
                      </a:r>
                      <a:r>
                        <a:rPr lang="ru-R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начального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 общего образования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90% и более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446416"/>
                  </a:ext>
                </a:extLst>
              </a:tr>
              <a:tr h="4391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70%-89%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107136"/>
                  </a:ext>
                </a:extLst>
              </a:tr>
              <a:tr h="5587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868276"/>
                  </a:ext>
                </a:extLst>
              </a:tr>
            </a:tbl>
          </a:graphicData>
        </a:graphic>
      </p:graphicFrame>
      <p:pic>
        <p:nvPicPr>
          <p:cNvPr id="4" name="Рисунок 2" descr="https://avatars.mds.yandex.net/i?id=29b39c73c1a2f3f656ee1b21c347987f7a4af7a1-8219140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r="14789" b="23750"/>
          <a:stretch>
            <a:fillRect/>
          </a:stretch>
        </p:blipFill>
        <p:spPr bwMode="auto">
          <a:xfrm>
            <a:off x="10397476" y="473512"/>
            <a:ext cx="792988" cy="64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036" y="455895"/>
            <a:ext cx="1143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ПОКАЗАТЕЛИ АККРЕДИТАЦИОННОГО МОНИТОРИНГА </a:t>
            </a:r>
          </a:p>
          <a:p>
            <a:pPr algn="ctr"/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ОСНОВНОЕ ОБЩЕЕ </a:t>
            </a:r>
            <a:r>
              <a:rPr lang="ru-RU" sz="19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ОБРАЗОВАНИЕ И СРЕДНЕЕ ОБЩЕЕ ОБРАЗОВАНИЕ</a:t>
            </a:r>
            <a:endParaRPr lang="ru-RU" sz="1900" b="1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769873"/>
              </p:ext>
            </p:extLst>
          </p:nvPr>
        </p:nvGraphicFramePr>
        <p:xfrm>
          <a:off x="221673" y="1133003"/>
          <a:ext cx="11776363" cy="5527969"/>
        </p:xfrm>
        <a:graphic>
          <a:graphicData uri="http://schemas.openxmlformats.org/drawingml/2006/table">
            <a:tbl>
              <a:tblPr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499603">
                  <a:extLst>
                    <a:ext uri="{9D8B030D-6E8A-4147-A177-3AD203B41FA5}">
                      <a16:colId xmlns:a16="http://schemas.microsoft.com/office/drawing/2014/main" val="2912120242"/>
                    </a:ext>
                  </a:extLst>
                </a:gridCol>
                <a:gridCol w="5125150">
                  <a:extLst>
                    <a:ext uri="{9D8B030D-6E8A-4147-A177-3AD203B41FA5}">
                      <a16:colId xmlns:a16="http://schemas.microsoft.com/office/drawing/2014/main" val="1904794782"/>
                    </a:ext>
                  </a:extLst>
                </a:gridCol>
                <a:gridCol w="4198119">
                  <a:extLst>
                    <a:ext uri="{9D8B030D-6E8A-4147-A177-3AD203B41FA5}">
                      <a16:colId xmlns:a16="http://schemas.microsoft.com/office/drawing/2014/main" val="3495930823"/>
                    </a:ext>
                  </a:extLst>
                </a:gridCol>
                <a:gridCol w="1330037">
                  <a:extLst>
                    <a:ext uri="{9D8B030D-6E8A-4147-A177-3AD203B41FA5}">
                      <a16:colId xmlns:a16="http://schemas.microsoft.com/office/drawing/2014/main" val="400021911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1938428166"/>
                    </a:ext>
                  </a:extLst>
                </a:gridCol>
              </a:tblGrid>
              <a:tr h="4528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№п/п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Наименование показателя основного/среднего общего образования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Критериальное значение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Кол-во баллов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468243"/>
                  </a:ext>
                </a:extLst>
              </a:tr>
              <a:tr h="2304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Наличие электронной информационно-образовательной среды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имеется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675963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не имеется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822981"/>
                  </a:ext>
                </a:extLst>
              </a:tr>
              <a:tr h="4528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2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Участие обучающихся в оценочных мероприятиях, проведенных в рамках мониторинга системы образования,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принимали участие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203122"/>
                  </a:ext>
                </a:extLst>
              </a:tr>
              <a:tr h="452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не принимали участие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764487"/>
                  </a:ext>
                </a:extLst>
              </a:tr>
              <a:tr h="2304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3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педагогических работников, имеющих первую или высшую квалификационные категории, ученое звание и (или) ученую степень и (или) лиц, приравненных к ним, в общей численности педагогических работников, участвующих в реализации основной образовательной программы основного/среднего общего образования,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50% и более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162009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20% - 49%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738796"/>
                  </a:ext>
                </a:extLst>
              </a:tr>
              <a:tr h="299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20%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028448"/>
                  </a:ext>
                </a:extLst>
              </a:tr>
              <a:tr h="2304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4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педагогических работников, прошедших повышение квалификации по профилю педагогической деятельности за последние 3 года, в общем числе педагогических работников, участвующих в реализации основной образовательной программы основного/среднего общего образования,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90% и более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126988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70%-89%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58981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70%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314835"/>
                  </a:ext>
                </a:extLst>
              </a:tr>
              <a:tr h="2304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выпускников, не набравших минимальное количество баллов по обязательным учебным предметам при прохождении государственной итоговой аттестации по основной образовательной программе основного/среднего общего образования, от общего количества выпускников,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5%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915072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5% - 9%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678485"/>
                  </a:ext>
                </a:extLst>
              </a:tr>
              <a:tr h="23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10% и более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881552"/>
                  </a:ext>
                </a:extLst>
              </a:tr>
              <a:tr h="4059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6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выпускников, получивших допуск к государственной итоговой аттестации по образовательной программе основного общего образования (без учета повторного прохождения итогового собеседования по русскому языку и (или) ликвидации академической задолженности), от общего количества выпускников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Доля выпускников, получивших допуск к государственной итоговой аттестации по основной образовательной программе среднего общего образования (без учета повторного написания итогового сочинения (изложения) и (или) ликвидации академической задолженности), от общего количества выпускников - АП</a:t>
                      </a:r>
                      <a:r>
                        <a:rPr lang="ru-RU" sz="14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</a:endParaRP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90% и более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10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597675"/>
                  </a:ext>
                </a:extLst>
              </a:tr>
              <a:tr h="4059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80% - 89%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5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948726"/>
                  </a:ext>
                </a:extLst>
              </a:tr>
              <a:tr h="7530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менее 80%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</a:rPr>
                        <a:t>0</a:t>
                      </a:r>
                    </a:p>
                  </a:txBody>
                  <a:tcPr marL="7754" marR="7754" marT="77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622504"/>
                  </a:ext>
                </a:extLst>
              </a:tr>
            </a:tbl>
          </a:graphicData>
        </a:graphic>
      </p:graphicFrame>
      <p:pic>
        <p:nvPicPr>
          <p:cNvPr id="5" name="Рисунок 2" descr="https://avatars.mds.yandex.net/i?id=29b39c73c1a2f3f656ee1b21c347987f7a4af7a1-8219140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r="14789" b="23750"/>
          <a:stretch>
            <a:fillRect/>
          </a:stretch>
        </p:blipFill>
        <p:spPr bwMode="auto">
          <a:xfrm>
            <a:off x="10896240" y="455895"/>
            <a:ext cx="792988" cy="64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03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74210" y="708952"/>
            <a:ext cx="5999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МЕТОДИКА РАСЧЕТА ПОКАЗАТЕЛЕЙ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744758"/>
              </p:ext>
            </p:extLst>
          </p:nvPr>
        </p:nvGraphicFramePr>
        <p:xfrm>
          <a:off x="318653" y="1620982"/>
          <a:ext cx="11623965" cy="4482472"/>
        </p:xfrm>
        <a:graphic>
          <a:graphicData uri="http://schemas.openxmlformats.org/drawingml/2006/table">
            <a:tbl>
              <a:tblPr firstRow="1" firstCol="1" bandRow="1"/>
              <a:tblGrid>
                <a:gridCol w="2811574">
                  <a:extLst>
                    <a:ext uri="{9D8B030D-6E8A-4147-A177-3AD203B41FA5}">
                      <a16:colId xmlns:a16="http://schemas.microsoft.com/office/drawing/2014/main" val="3661573176"/>
                    </a:ext>
                  </a:extLst>
                </a:gridCol>
                <a:gridCol w="1860393">
                  <a:extLst>
                    <a:ext uri="{9D8B030D-6E8A-4147-A177-3AD203B41FA5}">
                      <a16:colId xmlns:a16="http://schemas.microsoft.com/office/drawing/2014/main" val="2562244684"/>
                    </a:ext>
                  </a:extLst>
                </a:gridCol>
                <a:gridCol w="1958310">
                  <a:extLst>
                    <a:ext uri="{9D8B030D-6E8A-4147-A177-3AD203B41FA5}">
                      <a16:colId xmlns:a16="http://schemas.microsoft.com/office/drawing/2014/main" val="1367577043"/>
                    </a:ext>
                  </a:extLst>
                </a:gridCol>
                <a:gridCol w="4993688">
                  <a:extLst>
                    <a:ext uri="{9D8B030D-6E8A-4147-A177-3AD203B41FA5}">
                      <a16:colId xmlns:a16="http://schemas.microsoft.com/office/drawing/2014/main" val="3325223183"/>
                    </a:ext>
                  </a:extLst>
                </a:gridCol>
              </a:tblGrid>
              <a:tr h="1191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FBE4D5"/>
                      </a:fgClr>
                      <a:bgClr>
                        <a:srgbClr val="FEF9F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значение, баллы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FBE4D5"/>
                      </a:fgClr>
                      <a:bgClr>
                        <a:srgbClr val="FEF9F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значение, </a:t>
                      </a:r>
                      <a:r>
                        <a:rPr lang="ru-RU" sz="2000" b="1" dirty="0" smtClean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FBE4D5"/>
                      </a:fgClr>
                      <a:bgClr>
                        <a:srgbClr val="FEF9F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Формула </a:t>
                      </a:r>
                      <a:r>
                        <a:rPr lang="ru-RU" sz="2000" b="1" dirty="0" smtClean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FBE4D5"/>
                      </a:fgClr>
                      <a:bgClr>
                        <a:srgbClr val="FEF9F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817121776"/>
                  </a:ext>
                </a:extLst>
              </a:tr>
              <a:tr h="1066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общее образование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spc="-15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431061"/>
                  </a:ext>
                </a:extLst>
              </a:tr>
              <a:tr h="1112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общее образование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200" spc="-15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24325"/>
                  </a:ext>
                </a:extLst>
              </a:tr>
              <a:tr h="1112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effectLst/>
                          <a:latin typeface="PT Astra Serif" panose="020A0603040505020204" pitchFamily="18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АМ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200" b="1" spc="-15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АП</a:t>
                      </a:r>
                      <a:r>
                        <a:rPr lang="ru-RU" sz="2200" b="1" spc="-150" baseline="-250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200" spc="-15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833C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850471"/>
                  </a:ext>
                </a:extLst>
              </a:tr>
            </a:tbl>
          </a:graphicData>
        </a:graphic>
      </p:graphicFrame>
      <p:pic>
        <p:nvPicPr>
          <p:cNvPr id="11268" name="Picture 4" descr="https://avatars.mds.yandex.net/i?id=93ef7ce078fe58e0bd34936b0dad3739fe45779d-924475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8738" y="361139"/>
            <a:ext cx="1276631" cy="115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s://avatars.mds.yandex.net/i?id=f51184eaeb3903940d96be9d34e8f8b7575b279b-5885354-images-thumbs&amp;n=1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4" b="31368"/>
          <a:stretch/>
        </p:blipFill>
        <p:spPr bwMode="auto">
          <a:xfrm>
            <a:off x="6303817" y="2292494"/>
            <a:ext cx="637311" cy="492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https://avatars.mds.yandex.net/i?id=3668d63981e8f102a228c0bf01b7cc824a2d0bc3-8449089-images-thumbs&amp;n=1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2" b="17031"/>
          <a:stretch/>
        </p:blipFill>
        <p:spPr bwMode="auto">
          <a:xfrm>
            <a:off x="4519758" y="2315164"/>
            <a:ext cx="440170" cy="44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1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0118" y="628938"/>
            <a:ext cx="93518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электронной </a:t>
            </a: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информационно-образовательной среды 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(ЭИОС</a:t>
            </a:r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) (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для начального общего, основного общего, среднего общего образования)</a:t>
            </a:r>
            <a:endParaRPr lang="ru-RU" sz="2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2187" y="749817"/>
            <a:ext cx="2507931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673" y="1296842"/>
            <a:ext cx="11499271" cy="529792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показателя АП</a:t>
            </a:r>
            <a:r>
              <a:rPr lang="ru-RU" b="1" baseline="-25000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«Имеется» устанавливается, если на официальном сайте ОО представлены </a:t>
            </a:r>
            <a:r>
              <a:rPr lang="ru-RU" b="1" u="sng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ru-RU" u="sng" dirty="0"/>
              <a:t> </a:t>
            </a:r>
            <a:r>
              <a:rPr lang="ru-RU" u="sng" dirty="0" smtClean="0"/>
              <a:t> </a:t>
            </a:r>
            <a:r>
              <a:rPr lang="ru-RU" b="1" u="sng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менее </a:t>
            </a:r>
            <a:r>
              <a:rPr lang="ru-RU" b="1" u="sng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четырех из следующих компонентов ЭИОС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доступ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к сети «Интернет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b="1" i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договора или акта выполненных работ)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локальный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НПА об 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ЭИОС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доступа к цифровой (электронной) библиотеке и (или) иным электронным образовательным 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ресурсам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доступа к электронной системе учета обучающихся, учета и хранения их образовательных результатов (электронный журнал, электронный дневник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доступа к электронным портфолио 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наличие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доступа к учебному плану, рабочим программам учебных предметов, учебных курсов (в том числе внеурочной деятельности), учебных модулей начального общего 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+mj-lt"/>
              <a:buAutoNum type="arabicParenR"/>
            </a:pP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личный </a:t>
            </a:r>
            <a:r>
              <a:rPr lang="ru-RU" b="1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кабинет ФГИС «Моя школа</a:t>
            </a:r>
            <a:r>
              <a:rPr lang="ru-RU" b="1" dirty="0" smtClean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78630" y="6133099"/>
            <a:ext cx="4364374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- 5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4338" name="Picture 2" descr="https://w7.pngwing.com/pngs/194/460/png-transparent-world-wide-web-web-development-computer-icons-favicon-website-search-engine-optimization-www-web-site-internet-icon-miscellaneous-text-rectangl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3" t="12780" r="22706" b="13960"/>
          <a:stretch/>
        </p:blipFill>
        <p:spPr bwMode="auto">
          <a:xfrm>
            <a:off x="9130145" y="1884218"/>
            <a:ext cx="1482437" cy="109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3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5036" y="840125"/>
            <a:ext cx="2507931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2967" y="478292"/>
            <a:ext cx="91440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участие обучающихся в оценочных мероприятиях, проведенных в рамках мониторинга системы образования</a:t>
            </a:r>
          </a:p>
          <a:p>
            <a:pPr algn="ctr"/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(для начального общего, основного общего, среднего общего образования)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5036" y="1855285"/>
            <a:ext cx="110974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200000"/>
              </a:lnSpc>
              <a:spcAft>
                <a:spcPts val="0"/>
              </a:spcAft>
            </a:pP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Значение показателя АП</a:t>
            </a:r>
            <a:r>
              <a:rPr lang="ru-RU" b="1" baseline="-25000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«Принимали участие» устанавливается при наличии обучающихся:</a:t>
            </a:r>
          </a:p>
          <a:p>
            <a:pPr marL="285750" indent="-285750" algn="just">
              <a:lnSpc>
                <a:spcPct val="20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u="sng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четвертых </a:t>
            </a:r>
            <a:r>
              <a:rPr lang="ru-RU" b="1" u="sng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учебных классов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организации начального общего </a:t>
            </a:r>
            <a:r>
              <a:rPr lang="ru-RU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образования</a:t>
            </a:r>
            <a:endParaRPr lang="ru-RU" b="1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20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u="sng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пятых-восьмых </a:t>
            </a:r>
            <a:r>
              <a:rPr lang="ru-RU" b="1" u="sng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учебных классов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организации основного общего </a:t>
            </a:r>
            <a:r>
              <a:rPr lang="ru-RU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образования</a:t>
            </a:r>
            <a:endParaRPr lang="ru-RU" b="1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200000"/>
              </a:lnSpc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ü"/>
            </a:pPr>
            <a:r>
              <a:rPr lang="ru-RU" b="1" u="sng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одиннадцатых </a:t>
            </a:r>
            <a:r>
              <a:rPr lang="ru-RU" b="1" u="sng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учебных классов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организации среднего общего образования, участвовавших по всем </a:t>
            </a:r>
            <a:r>
              <a:rPr lang="ru-RU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учебным 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предметам, установленным </a:t>
            </a:r>
            <a:r>
              <a:rPr lang="ru-RU" b="1" dirty="0" err="1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Рособрнадзором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, в </a:t>
            </a:r>
            <a:r>
              <a:rPr lang="ru-RU" b="1" dirty="0" smtClean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ВПР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342909" y="6133099"/>
            <a:ext cx="4489065" cy="46166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значение АП</a:t>
            </a:r>
            <a:r>
              <a:rPr lang="ru-RU" sz="2400" b="1" baseline="-25000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 - 10 баллов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036" y="4730878"/>
            <a:ext cx="11097492" cy="1338828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Информация предоставляется </a:t>
            </a:r>
            <a:r>
              <a:rPr lang="ru-RU" b="1" u="sng" dirty="0">
                <a:solidFill>
                  <a:srgbClr val="C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за текущий учебный год или учебный год, предшествующий году проведения </a:t>
            </a:r>
            <a:r>
              <a:rPr lang="ru-RU" b="1" u="sng" dirty="0" err="1">
                <a:solidFill>
                  <a:srgbClr val="C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аккредитационного</a:t>
            </a:r>
            <a:r>
              <a:rPr lang="ru-RU" b="1" u="sng" dirty="0">
                <a:solidFill>
                  <a:srgbClr val="C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мониторинга</a:t>
            </a:r>
            <a:r>
              <a:rPr lang="ru-RU" b="1" dirty="0"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, в случае если в текущем учебном году ОО не участвовала в ВПР по отдельным учебным предметам.</a:t>
            </a:r>
          </a:p>
        </p:txBody>
      </p:sp>
      <p:pic>
        <p:nvPicPr>
          <p:cNvPr id="8" name="Рисунок 7" descr="http://www.kabertek.com/wp-content/uploads/2020/05/unnamed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036" y="2549237"/>
            <a:ext cx="1537855" cy="1094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851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1668</Words>
  <Application>Microsoft Office PowerPoint</Application>
  <PresentationFormat>Широкоэкранный</PresentationFormat>
  <Paragraphs>193</Paragraphs>
  <Slides>15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PT Astra Serif</vt:lpstr>
      <vt:lpstr>Times New Roman</vt:lpstr>
      <vt:lpstr>Wingdings</vt:lpstr>
      <vt:lpstr>Тема Office</vt:lpstr>
      <vt:lpstr>Проведение аккредитационного мониторинга системы образования в 2023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Буколова Анна Владленовна</cp:lastModifiedBy>
  <cp:revision>283</cp:revision>
  <cp:lastPrinted>2023-08-09T12:53:15Z</cp:lastPrinted>
  <dcterms:created xsi:type="dcterms:W3CDTF">2023-04-07T06:38:51Z</dcterms:created>
  <dcterms:modified xsi:type="dcterms:W3CDTF">2023-09-05T15:02:43Z</dcterms:modified>
</cp:coreProperties>
</file>